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3" r:id="rId2"/>
    <p:sldMasterId id="2147483665" r:id="rId3"/>
    <p:sldMasterId id="2147483739" r:id="rId4"/>
  </p:sldMasterIdLst>
  <p:notesMasterIdLst>
    <p:notesMasterId r:id="rId8"/>
  </p:notesMasterIdLst>
  <p:sldIdLst>
    <p:sldId id="257" r:id="rId5"/>
    <p:sldId id="258" r:id="rId6"/>
    <p:sldId id="259" r:id="rId7"/>
  </p:sldIdLst>
  <p:sldSz cx="43891200" cy="32918400"/>
  <p:notesSz cx="7315200" cy="96012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96" userDrawn="1">
          <p15:clr>
            <a:srgbClr val="A4A3A4"/>
          </p15:clr>
        </p15:guide>
        <p15:guide id="2" pos="18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Mishler" initials="GM" lastIdx="1" clrIdx="0">
    <p:extLst>
      <p:ext uri="{19B8F6BF-5375-455C-9EA6-DF929625EA0E}">
        <p15:presenceInfo xmlns:p15="http://schemas.microsoft.com/office/powerpoint/2012/main" userId="194d308c948d5f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1535"/>
    <a:srgbClr val="FF0000"/>
    <a:srgbClr val="DE0000"/>
    <a:srgbClr val="000076"/>
    <a:srgbClr val="0000FF"/>
    <a:srgbClr val="1E5CC0"/>
    <a:srgbClr val="0FC6CF"/>
    <a:srgbClr val="4F4FFF"/>
    <a:srgbClr val="ECE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autoAdjust="0"/>
    <p:restoredTop sz="96370" autoAdjust="0"/>
  </p:normalViewPr>
  <p:slideViewPr>
    <p:cSldViewPr snapToGrid="0" snapToObjects="1">
      <p:cViewPr varScale="1">
        <p:scale>
          <a:sx n="21" d="100"/>
          <a:sy n="21" d="100"/>
        </p:scale>
        <p:origin x="1218" y="114"/>
      </p:cViewPr>
      <p:guideLst>
        <p:guide orient="horz" pos="10296"/>
        <p:guide pos="18432"/>
      </p:guideLst>
    </p:cSldViewPr>
  </p:slideViewPr>
  <p:notesTextViewPr>
    <p:cViewPr>
      <p:scale>
        <a:sx n="1" d="1"/>
        <a:sy n="1" d="1"/>
      </p:scale>
      <p:origin x="0" y="0"/>
    </p:cViewPr>
  </p:notesText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commentAuthors" Target="commentAuthors.xml"/><Relationship Id="rId14" Type="http://schemas.microsoft.com/office/2015/10/relationships/revisionInfo" Target="revisionInfo.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22" y="4560570"/>
            <a:ext cx="5852159" cy="4320540"/>
          </a:xfrm>
          <a:prstGeom prst="rect">
            <a:avLst/>
          </a:prstGeom>
          <a:noFill/>
          <a:ln>
            <a:noFill/>
          </a:ln>
        </p:spPr>
        <p:txBody>
          <a:bodyPr lIns="96631" tIns="96631" rIns="96631" bIns="96631"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731522" y="4560570"/>
            <a:ext cx="5852159" cy="4320540"/>
          </a:xfrm>
          <a:prstGeom prst="rect">
            <a:avLst/>
          </a:prstGeom>
          <a:noFill/>
          <a:ln>
            <a:noFill/>
          </a:ln>
        </p:spPr>
        <p:txBody>
          <a:bodyPr lIns="96631" tIns="96631" rIns="96631" bIns="96631" anchor="ctr" anchorCtr="0">
            <a:noAutofit/>
          </a:bodyPr>
          <a:lstStyle/>
          <a:p>
            <a:endParaRPr dirty="0"/>
          </a:p>
        </p:txBody>
      </p:sp>
      <p:sp>
        <p:nvSpPr>
          <p:cNvPr id="82" name="Shape 8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47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0204249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8ADFE5-3183-4343-83EA-1890F2F1ADE4}"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3664599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8ADFE5-3183-4343-83EA-1890F2F1ADE4}" type="datetimeFigureOut">
              <a:rPr lang="en-US" smtClean="0"/>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32543766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A8ADFE5-3183-4343-83EA-1890F2F1ADE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9904136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A8ADFE5-3183-4343-83EA-1890F2F1ADE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703443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ADFE5-3183-4343-83EA-1890F2F1ADE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30473230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ADFE5-3183-4343-83EA-1890F2F1ADE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15511910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291839" y="10226042"/>
            <a:ext cx="37307519" cy="705612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191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6583679" y="18653759"/>
            <a:ext cx="30723840" cy="8412480"/>
          </a:xfrm>
          <a:prstGeom prst="rect">
            <a:avLst/>
          </a:prstGeom>
          <a:noFill/>
          <a:ln>
            <a:noFill/>
          </a:ln>
        </p:spPr>
        <p:txBody>
          <a:bodyPr lIns="91425" tIns="91425" rIns="91425" bIns="91425" anchor="t" anchorCtr="0"/>
          <a:lstStyle>
            <a:lvl1pPr marL="0" marR="0" lvl="0" indent="0" algn="ctr" rtl="0">
              <a:spcBef>
                <a:spcPts val="2780"/>
              </a:spcBef>
              <a:buClr>
                <a:srgbClr val="888888"/>
              </a:buClr>
              <a:buFont typeface="Arial"/>
              <a:buNone/>
              <a:defRPr sz="13900" b="0" i="0" u="none" strike="noStrike" cap="none">
                <a:solidFill>
                  <a:srgbClr val="888888"/>
                </a:solidFill>
                <a:latin typeface="Calibri"/>
                <a:ea typeface="Calibri"/>
                <a:cs typeface="Calibri"/>
                <a:sym typeface="Calibri"/>
              </a:defRPr>
            </a:lvl1pPr>
            <a:lvl2pPr marL="1985528" marR="0" lvl="1" indent="-4328" algn="ctr" rtl="0">
              <a:spcBef>
                <a:spcPts val="2440"/>
              </a:spcBef>
              <a:buClr>
                <a:srgbClr val="888888"/>
              </a:buClr>
              <a:buFont typeface="Arial"/>
              <a:buNone/>
              <a:defRPr sz="12200" b="0" i="0" u="none" strike="noStrike" cap="none">
                <a:solidFill>
                  <a:srgbClr val="888888"/>
                </a:solidFill>
                <a:latin typeface="Calibri"/>
                <a:ea typeface="Calibri"/>
                <a:cs typeface="Calibri"/>
                <a:sym typeface="Calibri"/>
              </a:defRPr>
            </a:lvl2pPr>
            <a:lvl3pPr marL="3971056" marR="0" lvl="2" indent="-8656" algn="ctr" rtl="0">
              <a:spcBef>
                <a:spcPts val="2080"/>
              </a:spcBef>
              <a:buClr>
                <a:srgbClr val="888888"/>
              </a:buClr>
              <a:buFont typeface="Arial"/>
              <a:buNone/>
              <a:defRPr sz="10400" b="0" i="0" u="none" strike="noStrike" cap="none">
                <a:solidFill>
                  <a:srgbClr val="888888"/>
                </a:solidFill>
                <a:latin typeface="Calibri"/>
                <a:ea typeface="Calibri"/>
                <a:cs typeface="Calibri"/>
                <a:sym typeface="Calibri"/>
              </a:defRPr>
            </a:lvl3pPr>
            <a:lvl4pPr marL="5956584" marR="0" lvl="3" indent="-284"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4pPr>
            <a:lvl5pPr marL="7942113" marR="0" lvl="4" indent="-4612"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5pPr>
            <a:lvl6pPr marL="9927641" marR="0" lvl="5" indent="-8941"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6pPr>
            <a:lvl7pPr marL="11913169" marR="0" lvl="6" indent="-568"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7pPr>
            <a:lvl8pPr marL="13898697" marR="0" lvl="7" indent="-4897"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8pPr>
            <a:lvl9pPr marL="15884224" marR="0" lvl="8" indent="-9224" algn="ctr" rtl="0">
              <a:spcBef>
                <a:spcPts val="1740"/>
              </a:spcBef>
              <a:buClr>
                <a:srgbClr val="888888"/>
              </a:buClr>
              <a:buFont typeface="Arial"/>
              <a:buNone/>
              <a:defRPr sz="87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2194560" y="30510481"/>
            <a:ext cx="10241280" cy="1752600"/>
          </a:xfrm>
          <a:prstGeom prst="rect">
            <a:avLst/>
          </a:prstGeom>
          <a:noFill/>
          <a:ln>
            <a:noFill/>
          </a:ln>
        </p:spPr>
        <p:txBody>
          <a:bodyPr lIns="91425" tIns="91425" rIns="91425" bIns="91425" anchor="ctr" anchorCtr="0"/>
          <a:lstStyle>
            <a:lvl1pPr marL="0" marR="0" lvl="0" indent="0" algn="l" rtl="0">
              <a:spcBef>
                <a:spcPts val="0"/>
              </a:spcBef>
              <a:buNone/>
              <a:defRPr sz="5200" b="0" i="0" u="none" strike="noStrike" cap="none">
                <a:solidFill>
                  <a:srgbClr val="888888"/>
                </a:solidFill>
                <a:latin typeface="Calibri"/>
                <a:ea typeface="Calibri"/>
                <a:cs typeface="Calibri"/>
                <a:sym typeface="Calibri"/>
              </a:defRPr>
            </a:lvl1pPr>
            <a:lvl2pPr marL="1985528" marR="0" lvl="1" indent="-4328" algn="l" rtl="0">
              <a:spcBef>
                <a:spcPts val="0"/>
              </a:spcBef>
              <a:buNone/>
              <a:defRPr sz="7800" b="0" i="0" u="none" strike="noStrike" cap="none">
                <a:solidFill>
                  <a:schemeClr val="dk1"/>
                </a:solidFill>
                <a:latin typeface="Calibri"/>
                <a:ea typeface="Calibri"/>
                <a:cs typeface="Calibri"/>
                <a:sym typeface="Calibri"/>
              </a:defRPr>
            </a:lvl2pPr>
            <a:lvl3pPr marL="3971056" marR="0" lvl="2" indent="-8656" algn="l" rtl="0">
              <a:spcBef>
                <a:spcPts val="0"/>
              </a:spcBef>
              <a:buNone/>
              <a:defRPr sz="7800" b="0" i="0" u="none" strike="noStrike" cap="none">
                <a:solidFill>
                  <a:schemeClr val="dk1"/>
                </a:solidFill>
                <a:latin typeface="Calibri"/>
                <a:ea typeface="Calibri"/>
                <a:cs typeface="Calibri"/>
                <a:sym typeface="Calibri"/>
              </a:defRPr>
            </a:lvl3pPr>
            <a:lvl4pPr marL="5956584" marR="0" lvl="3" indent="-284" algn="l" rtl="0">
              <a:spcBef>
                <a:spcPts val="0"/>
              </a:spcBef>
              <a:buNone/>
              <a:defRPr sz="7800" b="0" i="0" u="none" strike="noStrike" cap="none">
                <a:solidFill>
                  <a:schemeClr val="dk1"/>
                </a:solidFill>
                <a:latin typeface="Calibri"/>
                <a:ea typeface="Calibri"/>
                <a:cs typeface="Calibri"/>
                <a:sym typeface="Calibri"/>
              </a:defRPr>
            </a:lvl4pPr>
            <a:lvl5pPr marL="7942113" marR="0" lvl="4" indent="-4612" algn="l" rtl="0">
              <a:spcBef>
                <a:spcPts val="0"/>
              </a:spcBef>
              <a:buNone/>
              <a:defRPr sz="7800" b="0" i="0" u="none" strike="noStrike" cap="none">
                <a:solidFill>
                  <a:schemeClr val="dk1"/>
                </a:solidFill>
                <a:latin typeface="Calibri"/>
                <a:ea typeface="Calibri"/>
                <a:cs typeface="Calibri"/>
                <a:sym typeface="Calibri"/>
              </a:defRPr>
            </a:lvl5pPr>
            <a:lvl6pPr marL="9927641" marR="0" lvl="5" indent="-8941" algn="l" rtl="0">
              <a:spcBef>
                <a:spcPts val="0"/>
              </a:spcBef>
              <a:buNone/>
              <a:defRPr sz="7800" b="0" i="0" u="none" strike="noStrike" cap="none">
                <a:solidFill>
                  <a:schemeClr val="dk1"/>
                </a:solidFill>
                <a:latin typeface="Calibri"/>
                <a:ea typeface="Calibri"/>
                <a:cs typeface="Calibri"/>
                <a:sym typeface="Calibri"/>
              </a:defRPr>
            </a:lvl6pPr>
            <a:lvl7pPr marL="11913169" marR="0" lvl="6" indent="-568" algn="l" rtl="0">
              <a:spcBef>
                <a:spcPts val="0"/>
              </a:spcBef>
              <a:buNone/>
              <a:defRPr sz="7800" b="0" i="0" u="none" strike="noStrike" cap="none">
                <a:solidFill>
                  <a:schemeClr val="dk1"/>
                </a:solidFill>
                <a:latin typeface="Calibri"/>
                <a:ea typeface="Calibri"/>
                <a:cs typeface="Calibri"/>
                <a:sym typeface="Calibri"/>
              </a:defRPr>
            </a:lvl7pPr>
            <a:lvl8pPr marL="13898697" marR="0" lvl="7" indent="-4897" algn="l" rtl="0">
              <a:spcBef>
                <a:spcPts val="0"/>
              </a:spcBef>
              <a:buNone/>
              <a:defRPr sz="7800" b="0" i="0" u="none" strike="noStrike" cap="none">
                <a:solidFill>
                  <a:schemeClr val="dk1"/>
                </a:solidFill>
                <a:latin typeface="Calibri"/>
                <a:ea typeface="Calibri"/>
                <a:cs typeface="Calibri"/>
                <a:sym typeface="Calibri"/>
              </a:defRPr>
            </a:lvl8pPr>
            <a:lvl9pPr marL="15884224" marR="0" lvl="8" indent="-9224" algn="l" rtl="0">
              <a:spcBef>
                <a:spcPts val="0"/>
              </a:spcBef>
              <a:buNone/>
              <a:defRPr sz="7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14996159" y="30510481"/>
            <a:ext cx="13898880" cy="1752600"/>
          </a:xfrm>
          <a:prstGeom prst="rect">
            <a:avLst/>
          </a:prstGeom>
          <a:noFill/>
          <a:ln>
            <a:noFill/>
          </a:ln>
        </p:spPr>
        <p:txBody>
          <a:bodyPr lIns="91425" tIns="91425" rIns="91425" bIns="91425" anchor="ctr" anchorCtr="0"/>
          <a:lstStyle>
            <a:lvl1pPr marL="0" marR="0" lvl="0" indent="0" algn="ctr" rtl="0">
              <a:spcBef>
                <a:spcPts val="0"/>
              </a:spcBef>
              <a:buNone/>
              <a:defRPr sz="5200" b="0" i="0" u="none" strike="noStrike" cap="none">
                <a:solidFill>
                  <a:srgbClr val="888888"/>
                </a:solidFill>
                <a:latin typeface="Calibri"/>
                <a:ea typeface="Calibri"/>
                <a:cs typeface="Calibri"/>
                <a:sym typeface="Calibri"/>
              </a:defRPr>
            </a:lvl1pPr>
            <a:lvl2pPr marL="1985528" marR="0" lvl="1" indent="-4328" algn="l" rtl="0">
              <a:spcBef>
                <a:spcPts val="0"/>
              </a:spcBef>
              <a:buNone/>
              <a:defRPr sz="7800" b="0" i="0" u="none" strike="noStrike" cap="none">
                <a:solidFill>
                  <a:schemeClr val="dk1"/>
                </a:solidFill>
                <a:latin typeface="Calibri"/>
                <a:ea typeface="Calibri"/>
                <a:cs typeface="Calibri"/>
                <a:sym typeface="Calibri"/>
              </a:defRPr>
            </a:lvl2pPr>
            <a:lvl3pPr marL="3971056" marR="0" lvl="2" indent="-8656" algn="l" rtl="0">
              <a:spcBef>
                <a:spcPts val="0"/>
              </a:spcBef>
              <a:buNone/>
              <a:defRPr sz="7800" b="0" i="0" u="none" strike="noStrike" cap="none">
                <a:solidFill>
                  <a:schemeClr val="dk1"/>
                </a:solidFill>
                <a:latin typeface="Calibri"/>
                <a:ea typeface="Calibri"/>
                <a:cs typeface="Calibri"/>
                <a:sym typeface="Calibri"/>
              </a:defRPr>
            </a:lvl3pPr>
            <a:lvl4pPr marL="5956584" marR="0" lvl="3" indent="-284" algn="l" rtl="0">
              <a:spcBef>
                <a:spcPts val="0"/>
              </a:spcBef>
              <a:buNone/>
              <a:defRPr sz="7800" b="0" i="0" u="none" strike="noStrike" cap="none">
                <a:solidFill>
                  <a:schemeClr val="dk1"/>
                </a:solidFill>
                <a:latin typeface="Calibri"/>
                <a:ea typeface="Calibri"/>
                <a:cs typeface="Calibri"/>
                <a:sym typeface="Calibri"/>
              </a:defRPr>
            </a:lvl4pPr>
            <a:lvl5pPr marL="7942113" marR="0" lvl="4" indent="-4612" algn="l" rtl="0">
              <a:spcBef>
                <a:spcPts val="0"/>
              </a:spcBef>
              <a:buNone/>
              <a:defRPr sz="7800" b="0" i="0" u="none" strike="noStrike" cap="none">
                <a:solidFill>
                  <a:schemeClr val="dk1"/>
                </a:solidFill>
                <a:latin typeface="Calibri"/>
                <a:ea typeface="Calibri"/>
                <a:cs typeface="Calibri"/>
                <a:sym typeface="Calibri"/>
              </a:defRPr>
            </a:lvl5pPr>
            <a:lvl6pPr marL="9927641" marR="0" lvl="5" indent="-8941" algn="l" rtl="0">
              <a:spcBef>
                <a:spcPts val="0"/>
              </a:spcBef>
              <a:buNone/>
              <a:defRPr sz="7800" b="0" i="0" u="none" strike="noStrike" cap="none">
                <a:solidFill>
                  <a:schemeClr val="dk1"/>
                </a:solidFill>
                <a:latin typeface="Calibri"/>
                <a:ea typeface="Calibri"/>
                <a:cs typeface="Calibri"/>
                <a:sym typeface="Calibri"/>
              </a:defRPr>
            </a:lvl6pPr>
            <a:lvl7pPr marL="11913169" marR="0" lvl="6" indent="-568" algn="l" rtl="0">
              <a:spcBef>
                <a:spcPts val="0"/>
              </a:spcBef>
              <a:buNone/>
              <a:defRPr sz="7800" b="0" i="0" u="none" strike="noStrike" cap="none">
                <a:solidFill>
                  <a:schemeClr val="dk1"/>
                </a:solidFill>
                <a:latin typeface="Calibri"/>
                <a:ea typeface="Calibri"/>
                <a:cs typeface="Calibri"/>
                <a:sym typeface="Calibri"/>
              </a:defRPr>
            </a:lvl7pPr>
            <a:lvl8pPr marL="13898697" marR="0" lvl="7" indent="-4897" algn="l" rtl="0">
              <a:spcBef>
                <a:spcPts val="0"/>
              </a:spcBef>
              <a:buNone/>
              <a:defRPr sz="7800" b="0" i="0" u="none" strike="noStrike" cap="none">
                <a:solidFill>
                  <a:schemeClr val="dk1"/>
                </a:solidFill>
                <a:latin typeface="Calibri"/>
                <a:ea typeface="Calibri"/>
                <a:cs typeface="Calibri"/>
                <a:sym typeface="Calibri"/>
              </a:defRPr>
            </a:lvl8pPr>
            <a:lvl9pPr marL="15884224" marR="0" lvl="8" indent="-9224" algn="l" rtl="0">
              <a:spcBef>
                <a:spcPts val="0"/>
              </a:spcBef>
              <a:buNone/>
              <a:defRPr sz="7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31455361" y="30510481"/>
            <a:ext cx="10241280" cy="1752600"/>
          </a:xfrm>
          <a:prstGeom prst="rect">
            <a:avLst/>
          </a:prstGeom>
          <a:noFill/>
          <a:ln>
            <a:noFill/>
          </a:ln>
        </p:spPr>
        <p:txBody>
          <a:bodyPr lIns="397100" tIns="198550" rIns="397100" bIns="198550" anchor="ctr" anchorCtr="0">
            <a:noAutofit/>
          </a:bodyPr>
          <a:lstStyle/>
          <a:p>
            <a:pPr algn="r">
              <a:buSzPct val="25000"/>
            </a:pPr>
            <a:fld id="{00000000-1234-1234-1234-123412341234}" type="slidenum">
              <a:rPr lang="en-US" sz="5200" smtClean="0">
                <a:solidFill>
                  <a:srgbClr val="888888"/>
                </a:solidFill>
                <a:latin typeface="Calibri"/>
                <a:ea typeface="Calibri"/>
                <a:cs typeface="Calibri"/>
                <a:sym typeface="Calibri"/>
              </a:rPr>
              <a:pPr algn="r">
                <a:buSzPct val="25000"/>
              </a:pPr>
              <a:t>‹#›</a:t>
            </a:fld>
            <a:endParaRPr lang="en-US" sz="5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981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92897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04067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buSzPct val="25000"/>
            </a:pPr>
            <a:fld id="{00000000-1234-1234-1234-123412341234}" type="slidenum">
              <a:rPr lang="en-US" sz="5200" smtClean="0">
                <a:solidFill>
                  <a:srgbClr val="888888"/>
                </a:solidFill>
                <a:latin typeface="Calibri"/>
                <a:ea typeface="Calibri"/>
                <a:cs typeface="Calibri"/>
                <a:sym typeface="Calibri"/>
              </a:rPr>
              <a:pPr algn="r">
                <a:buSzPct val="25000"/>
              </a:pPr>
              <a:t>‹#›</a:t>
            </a:fld>
            <a:endParaRPr lang="en-US" sz="5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7928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ADFE5-3183-4343-83EA-1890F2F1ADE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12162533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8ADFE5-3183-4343-83EA-1890F2F1ADE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17558592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8ADFE5-3183-4343-83EA-1890F2F1ADE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26823987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8ADFE5-3183-4343-83EA-1890F2F1ADE4}"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05C71-6B3E-4507-96BD-83227A5B133B}" type="slidenum">
              <a:rPr lang="en-US" smtClean="0"/>
              <a:t>‹#›</a:t>
            </a:fld>
            <a:endParaRPr lang="en-US"/>
          </a:p>
        </p:txBody>
      </p:sp>
    </p:spTree>
    <p:extLst>
      <p:ext uri="{BB962C8B-B14F-4D97-AF65-F5344CB8AC3E}">
        <p14:creationId xmlns:p14="http://schemas.microsoft.com/office/powerpoint/2010/main" val="29242934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oleObject" Target="../embeddings/oleObject3.bin"/><Relationship Id="rId18" Type="http://schemas.openxmlformats.org/officeDocument/2006/relationships/hyperlink" Target="http://www.facebook.com/pages/PosterPresentationscom/217914411419?v=app_4949752878&amp;ref=ts" TargetMode="External"/><Relationship Id="rId3" Type="http://schemas.openxmlformats.org/officeDocument/2006/relationships/theme" Target="../theme/theme1.xml"/><Relationship Id="rId7" Type="http://schemas.openxmlformats.org/officeDocument/2006/relationships/image" Target="../media/image7.png"/><Relationship Id="rId12" Type="http://schemas.openxmlformats.org/officeDocument/2006/relationships/image" Target="../media/image2.wmf"/><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oleObject" Target="../embeddings/oleObject2.bin"/><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image" Target="../media/image1.wmf"/><Relationship Id="rId19" Type="http://schemas.openxmlformats.org/officeDocument/2006/relationships/image" Target="../media/image10.jpeg"/><Relationship Id="rId4" Type="http://schemas.openxmlformats.org/officeDocument/2006/relationships/vmlDrawing" Target="../drawings/vmlDrawing1.vml"/><Relationship Id="rId9" Type="http://schemas.openxmlformats.org/officeDocument/2006/relationships/oleObject" Target="../embeddings/oleObject1.bin"/><Relationship Id="rId14" Type="http://schemas.openxmlformats.org/officeDocument/2006/relationships/image" Target="../media/image3.w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stretch>
              <a:fillRect/>
            </a:stretch>
          </p:blipFill>
          <p:spPr>
            <a:xfrm>
              <a:off x="-10740740" y="10261718"/>
              <a:ext cx="1597666" cy="1201935"/>
            </a:xfrm>
            <a:prstGeom prst="rect">
              <a:avLst/>
            </a:prstGeom>
          </p:spPr>
        </p:pic>
        <p:pic>
          <p:nvPicPr>
            <p:cNvPr id="37" name="Picture 36"/>
            <p:cNvPicPr>
              <a:picLocks noChangeAspect="1"/>
            </p:cNvPicPr>
            <p:nvPr/>
          </p:nvPicPr>
          <p:blipFill>
            <a:blip r:embed="rId6"/>
            <a:stretch>
              <a:fillRect/>
            </a:stretch>
          </p:blipFill>
          <p:spPr>
            <a:xfrm>
              <a:off x="-10732765" y="15696927"/>
              <a:ext cx="9986808" cy="1053596"/>
            </a:xfrm>
            <a:prstGeom prst="rect">
              <a:avLst/>
            </a:prstGeom>
          </p:spPr>
        </p:pic>
        <p:grpSp>
          <p:nvGrpSpPr>
            <p:cNvPr id="38" name="Group 37"/>
            <p:cNvGrpSpPr/>
            <p:nvPr/>
          </p:nvGrpSpPr>
          <p:grpSpPr>
            <a:xfrm>
              <a:off x="-9744993" y="23540957"/>
              <a:ext cx="7531182" cy="2120439"/>
              <a:chOff x="-4470427" y="11016658"/>
              <a:chExt cx="3470785" cy="974220"/>
            </a:xfrm>
          </p:grpSpPr>
          <p:grpSp>
            <p:nvGrpSpPr>
              <p:cNvPr id="46" name="Group 45"/>
              <p:cNvGrpSpPr/>
              <p:nvPr/>
            </p:nvGrpSpPr>
            <p:grpSpPr>
              <a:xfrm>
                <a:off x="-2783495" y="11060886"/>
                <a:ext cx="624431" cy="893535"/>
                <a:chOff x="-3958697" y="11117435"/>
                <a:chExt cx="779338" cy="1280430"/>
              </a:xfrm>
            </p:grpSpPr>
            <p:pic>
              <p:nvPicPr>
                <p:cNvPr id="52" name="Picture 51"/>
                <p:cNvPicPr>
                  <a:picLocks noChangeAspect="1"/>
                </p:cNvPicPr>
                <p:nvPr/>
              </p:nvPicPr>
              <p:blipFill>
                <a:blip r:embed="rId7"/>
                <a:stretch>
                  <a:fillRect/>
                </a:stretch>
              </p:blipFill>
              <p:spPr>
                <a:xfrm>
                  <a:off x="-3948160" y="11117435"/>
                  <a:ext cx="768801" cy="1090857"/>
                </a:xfrm>
                <a:prstGeom prst="rect">
                  <a:avLst/>
                </a:prstGeom>
              </p:spPr>
            </p:pic>
            <p:sp>
              <p:nvSpPr>
                <p:cNvPr id="53" name="TextBox 52"/>
                <p:cNvSpPr txBox="1"/>
                <p:nvPr/>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p:nvGrpSpPr>
            <p:grpSpPr>
              <a:xfrm>
                <a:off x="-2033159" y="11060889"/>
                <a:ext cx="1033517" cy="893529"/>
                <a:chOff x="-2921738" y="11200127"/>
                <a:chExt cx="1420279" cy="1227904"/>
              </a:xfrm>
            </p:grpSpPr>
            <p:pic>
              <p:nvPicPr>
                <p:cNvPr id="50" name="Picture 49"/>
                <p:cNvPicPr>
                  <a:picLocks noChangeAspect="1"/>
                </p:cNvPicPr>
                <p:nvPr/>
              </p:nvPicPr>
              <p:blipFill>
                <a:blip r:embed="rId7"/>
                <a:stretch>
                  <a:fillRect/>
                </a:stretch>
              </p:blipFill>
              <p:spPr>
                <a:xfrm>
                  <a:off x="-2921738" y="11200127"/>
                  <a:ext cx="1420279" cy="1029694"/>
                </a:xfrm>
                <a:prstGeom prst="rect">
                  <a:avLst/>
                </a:prstGeom>
              </p:spPr>
            </p:pic>
            <p:sp>
              <p:nvSpPr>
                <p:cNvPr id="51" name="TextBox 50"/>
                <p:cNvSpPr txBox="1"/>
                <p:nvPr/>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p:nvPicPr>
            <p:blipFill>
              <a:blip r:embed="rId8"/>
              <a:stretch>
                <a:fillRect/>
              </a:stretch>
            </p:blipFill>
            <p:spPr>
              <a:xfrm>
                <a:off x="-4470427" y="11016658"/>
                <a:ext cx="1098742" cy="847761"/>
              </a:xfrm>
              <a:prstGeom prst="rect">
                <a:avLst/>
              </a:prstGeom>
            </p:spPr>
          </p:pic>
          <p:sp>
            <p:nvSpPr>
              <p:cNvPr id="49" name="TextBox 48"/>
              <p:cNvSpPr txBox="1"/>
              <p:nvPr/>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p:extLst>
                  <p:ext uri="{D42A27DB-BD31-4B8C-83A1-F6EECF244321}">
                    <p14:modId xmlns:p14="http://schemas.microsoft.com/office/powerpoint/2010/main" val="1885730525"/>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86" name="Image" r:id="rId9" imgW="1828440" imgH="1117440" progId="Photoshop.Image.13">
                      <p:embed/>
                    </p:oleObj>
                  </mc:Choice>
                  <mc:Fallback>
                    <p:oleObj name="Image" r:id="rId9" imgW="1828440" imgH="1117440" progId="Photoshop.Image.13">
                      <p:embed/>
                      <p:pic>
                        <p:nvPicPr>
                          <p:cNvPr id="41" name="Object 40"/>
                          <p:cNvPicPr/>
                          <p:nvPr/>
                        </p:nvPicPr>
                        <p:blipFill>
                          <a:blip r:embed="rId10"/>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61131017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87" name="Image" r:id="rId11" imgW="1828440" imgH="1117440" progId="Photoshop.Image.13">
                      <p:embed/>
                    </p:oleObj>
                  </mc:Choice>
                  <mc:Fallback>
                    <p:oleObj name="Image" r:id="rId11" imgW="1828440" imgH="1117440" progId="Photoshop.Image.13">
                      <p:embed/>
                      <p:pic>
                        <p:nvPicPr>
                          <p:cNvPr id="43" name="Object 42"/>
                          <p:cNvPicPr/>
                          <p:nvPr/>
                        </p:nvPicPr>
                        <p:blipFill>
                          <a:blip r:embed="rId12"/>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p:nvGrpSpPr>
        <p:grpSpPr>
          <a:xfrm>
            <a:off x="44157839" y="-55065"/>
            <a:ext cx="11062139" cy="32973465"/>
            <a:chOff x="44157839" y="-55065"/>
            <a:chExt cx="11062139" cy="32973465"/>
          </a:xfrm>
        </p:grpSpPr>
        <p:sp>
          <p:nvSpPr>
            <p:cNvPr id="55" name="Rectangle 54"/>
            <p:cNvSpPr/>
            <p:nvPr/>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p:extLst>
                <p:ext uri="{D42A27DB-BD31-4B8C-83A1-F6EECF244321}">
                  <p14:modId xmlns:p14="http://schemas.microsoft.com/office/powerpoint/2010/main" val="2362894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88" name="Image" r:id="rId13" imgW="4571280" imgH="1688760" progId="Photoshop.Image.13">
                    <p:embed/>
                  </p:oleObj>
                </mc:Choice>
                <mc:Fallback>
                  <p:oleObj name="Image" r:id="rId13" imgW="4571280" imgH="1688760" progId="Photoshop.Image.13">
                    <p:embed/>
                    <p:pic>
                      <p:nvPicPr>
                        <p:cNvPr id="56" name="Object 55"/>
                        <p:cNvPicPr/>
                        <p:nvPr/>
                      </p:nvPicPr>
                      <p:blipFill>
                        <a:blip r:embed="rId14"/>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p:nvPicPr>
          <p:blipFill>
            <a:blip r:embed="rId15"/>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p:extLst>
                <p:ext uri="{D42A27DB-BD31-4B8C-83A1-F6EECF244321}">
                  <p14:modId xmlns:p14="http://schemas.microsoft.com/office/powerpoint/2010/main" val="1275735559"/>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89" name="Image" r:id="rId16" imgW="1574280" imgH="1053720" progId="Photoshop.Image.13">
                    <p:embed/>
                  </p:oleObj>
                </mc:Choice>
                <mc:Fallback>
                  <p:oleObj name="Image" r:id="rId16" imgW="1574280" imgH="1053720" progId="Photoshop.Image.13">
                    <p:embed/>
                    <p:pic>
                      <p:nvPicPr>
                        <p:cNvPr id="58" name="Object 57"/>
                        <p:cNvPicPr/>
                        <p:nvPr/>
                      </p:nvPicPr>
                      <p:blipFill>
                        <a:blip r:embed="rId17"/>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p:nvGrpSpPr>
          <p:grpSpPr>
            <a:xfrm>
              <a:off x="44487207" y="29414560"/>
              <a:ext cx="10354213" cy="1265612"/>
              <a:chOff x="44200453" y="28362386"/>
              <a:chExt cx="9771399" cy="1090622"/>
            </a:xfrm>
          </p:grpSpPr>
          <p:sp>
            <p:nvSpPr>
              <p:cNvPr id="61" name="Rounded Rectangle 60"/>
              <p:cNvSpPr/>
              <p:nvPr/>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8"/>
              </p:cNvPr>
              <p:cNvPicPr>
                <a:picLocks noChangeAspect="1" noChangeArrowheads="1"/>
              </p:cNvPicPr>
              <p:nvPr/>
            </p:nvPicPr>
            <p:blipFill>
              <a:blip r:embed="rId19" cstate="print"/>
              <a:srcRect/>
              <a:stretch>
                <a:fillRect/>
              </a:stretch>
            </p:blipFill>
            <p:spPr bwMode="auto">
              <a:xfrm>
                <a:off x="44326393" y="28460718"/>
                <a:ext cx="914401" cy="914399"/>
              </a:xfrm>
              <a:prstGeom prst="rect">
                <a:avLst/>
              </a:prstGeom>
              <a:noFill/>
              <a:ln>
                <a:noFill/>
              </a:ln>
            </p:spPr>
          </p:pic>
          <p:sp>
            <p:nvSpPr>
              <p:cNvPr id="63" name="TextBox 62"/>
              <p:cNvSpPr txBox="1"/>
              <p:nvPr/>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p:nvGrpSpPr>
        <p:grpSpPr>
          <a:xfrm>
            <a:off x="-122803" y="-102882"/>
            <a:ext cx="44373863" cy="33075071"/>
            <a:chOff x="-109728" y="0"/>
            <a:chExt cx="44267567" cy="32991552"/>
          </a:xfrm>
        </p:grpSpPr>
        <p:sp>
          <p:nvSpPr>
            <p:cNvPr id="64" name="Freeform 63"/>
            <p:cNvSpPr/>
            <p:nvPr/>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191562018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4157839" y="-55065"/>
            <a:ext cx="11062139" cy="32973465"/>
            <a:chOff x="44157839" y="-55065"/>
            <a:chExt cx="11062139" cy="32973465"/>
          </a:xfrm>
        </p:grpSpPr>
        <p:sp>
          <p:nvSpPr>
            <p:cNvPr id="45" name="Rectangle 44"/>
            <p:cNvSpPr/>
            <p:nvPr/>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p:extLst>
                <p:ext uri="{D42A27DB-BD31-4B8C-83A1-F6EECF244321}">
                  <p14:modId xmlns:p14="http://schemas.microsoft.com/office/powerpoint/2010/main" val="2733754921"/>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10" name="Image" r:id="rId4" imgW="4571280" imgH="1688760" progId="Photoshop.Image.13">
                    <p:embed/>
                  </p:oleObj>
                </mc:Choice>
                <mc:Fallback>
                  <p:oleObj name="Image" r:id="rId4" imgW="4571280" imgH="1688760" progId="Photoshop.Image.13">
                    <p:embed/>
                    <p:pic>
                      <p:nvPicPr>
                        <p:cNvPr id="46" name="Object 45"/>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p:extLst>
                <p:ext uri="{D42A27DB-BD31-4B8C-83A1-F6EECF244321}">
                  <p14:modId xmlns:p14="http://schemas.microsoft.com/office/powerpoint/2010/main" val="2365988988"/>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11" name="Image" r:id="rId7" imgW="1574280" imgH="1053720" progId="Photoshop.Image.13">
                    <p:embed/>
                  </p:oleObj>
                </mc:Choice>
                <mc:Fallback>
                  <p:oleObj name="Image" r:id="rId7" imgW="1574280" imgH="1053720" progId="Photoshop.Image.13">
                    <p:embed/>
                    <p:pic>
                      <p:nvPicPr>
                        <p:cNvPr id="48" name="Object 47"/>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p:nvGrpSpPr>
          <p:grpSpPr>
            <a:xfrm>
              <a:off x="44487207" y="29414560"/>
              <a:ext cx="10354213" cy="1265612"/>
              <a:chOff x="44200453" y="28362386"/>
              <a:chExt cx="9771399" cy="1090622"/>
            </a:xfrm>
          </p:grpSpPr>
          <p:sp>
            <p:nvSpPr>
              <p:cNvPr id="51" name="Rounded Rectangle 50"/>
              <p:cNvSpPr/>
              <p:nvPr/>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p:nvPicPr>
          <p:blipFill>
            <a:blip r:embed="rId12"/>
            <a:stretch>
              <a:fillRect/>
            </a:stretch>
          </p:blipFill>
          <p:spPr>
            <a:xfrm>
              <a:off x="-10732765" y="15696927"/>
              <a:ext cx="9986808" cy="1053596"/>
            </a:xfrm>
            <a:prstGeom prst="rect">
              <a:avLst/>
            </a:prstGeom>
          </p:spPr>
        </p:pic>
        <p:grpSp>
          <p:nvGrpSpPr>
            <p:cNvPr id="153" name="Group 152"/>
            <p:cNvGrpSpPr/>
            <p:nvPr/>
          </p:nvGrpSpPr>
          <p:grpSpPr>
            <a:xfrm>
              <a:off x="-9744993" y="23540957"/>
              <a:ext cx="7531182" cy="2120439"/>
              <a:chOff x="-4470427" y="11016658"/>
              <a:chExt cx="3470785" cy="974220"/>
            </a:xfrm>
          </p:grpSpPr>
          <p:grpSp>
            <p:nvGrpSpPr>
              <p:cNvPr id="159" name="Group 158"/>
              <p:cNvGrpSpPr/>
              <p:nvPr/>
            </p:nvGrpSpPr>
            <p:grpSpPr>
              <a:xfrm>
                <a:off x="-2783495" y="11060886"/>
                <a:ext cx="624431" cy="893535"/>
                <a:chOff x="-3958697" y="11117435"/>
                <a:chExt cx="779338" cy="1280430"/>
              </a:xfrm>
            </p:grpSpPr>
            <p:pic>
              <p:nvPicPr>
                <p:cNvPr id="165" name="Picture 164"/>
                <p:cNvPicPr>
                  <a:picLocks noChangeAspect="1"/>
                </p:cNvPicPr>
                <p:nvPr/>
              </p:nvPicPr>
              <p:blipFill>
                <a:blip r:embed="rId13"/>
                <a:stretch>
                  <a:fillRect/>
                </a:stretch>
              </p:blipFill>
              <p:spPr>
                <a:xfrm>
                  <a:off x="-3948160" y="11117435"/>
                  <a:ext cx="768801" cy="1090857"/>
                </a:xfrm>
                <a:prstGeom prst="rect">
                  <a:avLst/>
                </a:prstGeom>
              </p:spPr>
            </p:pic>
            <p:sp>
              <p:nvSpPr>
                <p:cNvPr id="166" name="TextBox 165"/>
                <p:cNvSpPr txBox="1"/>
                <p:nvPr/>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p:nvGrpSpPr>
            <p:grpSpPr>
              <a:xfrm>
                <a:off x="-2033159" y="11060889"/>
                <a:ext cx="1033517" cy="893529"/>
                <a:chOff x="-2921738" y="11200127"/>
                <a:chExt cx="1420279" cy="1227904"/>
              </a:xfrm>
            </p:grpSpPr>
            <p:pic>
              <p:nvPicPr>
                <p:cNvPr id="163" name="Picture 162"/>
                <p:cNvPicPr>
                  <a:picLocks noChangeAspect="1"/>
                </p:cNvPicPr>
                <p:nvPr/>
              </p:nvPicPr>
              <p:blipFill>
                <a:blip r:embed="rId13"/>
                <a:stretch>
                  <a:fillRect/>
                </a:stretch>
              </p:blipFill>
              <p:spPr>
                <a:xfrm>
                  <a:off x="-2921738" y="11200127"/>
                  <a:ext cx="1420279" cy="1029694"/>
                </a:xfrm>
                <a:prstGeom prst="rect">
                  <a:avLst/>
                </a:prstGeom>
              </p:spPr>
            </p:pic>
            <p:sp>
              <p:nvSpPr>
                <p:cNvPr id="164" name="TextBox 163"/>
                <p:cNvSpPr txBox="1"/>
                <p:nvPr/>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p:nvPicPr>
            <p:blipFill>
              <a:blip r:embed="rId14"/>
              <a:stretch>
                <a:fillRect/>
              </a:stretch>
            </p:blipFill>
            <p:spPr>
              <a:xfrm>
                <a:off x="-4470427" y="11016658"/>
                <a:ext cx="1098742" cy="847761"/>
              </a:xfrm>
              <a:prstGeom prst="rect">
                <a:avLst/>
              </a:prstGeom>
            </p:spPr>
          </p:pic>
          <p:sp>
            <p:nvSpPr>
              <p:cNvPr id="162" name="TextBox 161"/>
              <p:cNvSpPr txBox="1"/>
              <p:nvPr/>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p:extLst>
                  <p:ext uri="{D42A27DB-BD31-4B8C-83A1-F6EECF244321}">
                    <p14:modId xmlns:p14="http://schemas.microsoft.com/office/powerpoint/2010/main" val="192231659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12" name="Image" r:id="rId15" imgW="1828440" imgH="1117440" progId="Photoshop.Image.13">
                      <p:embed/>
                    </p:oleObj>
                  </mc:Choice>
                  <mc:Fallback>
                    <p:oleObj name="Image" r:id="rId15" imgW="1828440" imgH="1117440" progId="Photoshop.Image.13">
                      <p:embed/>
                      <p:pic>
                        <p:nvPicPr>
                          <p:cNvPr id="155" name="Object 154"/>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p:extLst>
                  <p:ext uri="{D42A27DB-BD31-4B8C-83A1-F6EECF244321}">
                    <p14:modId xmlns:p14="http://schemas.microsoft.com/office/powerpoint/2010/main" val="70768396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13" name="Image" r:id="rId17" imgW="1828440" imgH="1117440" progId="Photoshop.Image.13">
                      <p:embed/>
                    </p:oleObj>
                  </mc:Choice>
                  <mc:Fallback>
                    <p:oleObj name="Image" r:id="rId17" imgW="1828440" imgH="1117440" progId="Photoshop.Image.13">
                      <p:embed/>
                      <p:pic>
                        <p:nvPicPr>
                          <p:cNvPr id="156" name="Object 155"/>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p:nvGrpSpPr>
        <p:grpSpPr>
          <a:xfrm>
            <a:off x="-122803" y="-102882"/>
            <a:ext cx="44373863" cy="33075071"/>
            <a:chOff x="-109728" y="0"/>
            <a:chExt cx="44267567" cy="32991552"/>
          </a:xfrm>
        </p:grpSpPr>
        <p:sp>
          <p:nvSpPr>
            <p:cNvPr id="63" name="Freeform 62"/>
            <p:cNvSpPr/>
            <p:nvPr/>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1109975498"/>
      </p:ext>
    </p:extLst>
  </p:cSld>
  <p:clrMap bg1="lt1" tx1="dk1" bg2="lt2" tx2="dk2" accent1="accent1" accent2="accent2" accent3="accent3" accent4="accent4" accent5="accent5" accent6="accent6" hlink="hlink" folHlink="folHlink"/>
  <p:sldLayoutIdLst>
    <p:sldLayoutId id="214748366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p15:clr>
            <a:srgbClr val="F26B43"/>
          </p15:clr>
        </p15:guide>
        <p15:guide id="3" pos="9360">
          <p15:clr>
            <a:srgbClr val="F26B43"/>
          </p15:clr>
        </p15:guide>
        <p15:guide id="4" pos="18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p:nvPicPr>
          <p:blipFill>
            <a:blip r:embed="rId5"/>
            <a:stretch>
              <a:fillRect/>
            </a:stretch>
          </p:blipFill>
          <p:spPr>
            <a:xfrm>
              <a:off x="-10732765" y="15696927"/>
              <a:ext cx="9986808" cy="1053596"/>
            </a:xfrm>
            <a:prstGeom prst="rect">
              <a:avLst/>
            </a:prstGeom>
          </p:spPr>
        </p:pic>
        <p:grpSp>
          <p:nvGrpSpPr>
            <p:cNvPr id="112" name="Group 111"/>
            <p:cNvGrpSpPr/>
            <p:nvPr/>
          </p:nvGrpSpPr>
          <p:grpSpPr>
            <a:xfrm>
              <a:off x="-9744993" y="23540957"/>
              <a:ext cx="7531182" cy="2120439"/>
              <a:chOff x="-4470427" y="11016658"/>
              <a:chExt cx="3470785" cy="974220"/>
            </a:xfrm>
          </p:grpSpPr>
          <p:grpSp>
            <p:nvGrpSpPr>
              <p:cNvPr id="118" name="Group 117"/>
              <p:cNvGrpSpPr/>
              <p:nvPr/>
            </p:nvGrpSpPr>
            <p:grpSpPr>
              <a:xfrm>
                <a:off x="-2783495" y="11060886"/>
                <a:ext cx="624431" cy="893535"/>
                <a:chOff x="-3958697" y="11117435"/>
                <a:chExt cx="779338" cy="1280430"/>
              </a:xfrm>
            </p:grpSpPr>
            <p:pic>
              <p:nvPicPr>
                <p:cNvPr id="124" name="Picture 123"/>
                <p:cNvPicPr>
                  <a:picLocks noChangeAspect="1"/>
                </p:cNvPicPr>
                <p:nvPr/>
              </p:nvPicPr>
              <p:blipFill>
                <a:blip r:embed="rId6"/>
                <a:stretch>
                  <a:fillRect/>
                </a:stretch>
              </p:blipFill>
              <p:spPr>
                <a:xfrm>
                  <a:off x="-3948160" y="11117435"/>
                  <a:ext cx="768801" cy="1090857"/>
                </a:xfrm>
                <a:prstGeom prst="rect">
                  <a:avLst/>
                </a:prstGeom>
              </p:spPr>
            </p:pic>
            <p:sp>
              <p:nvSpPr>
                <p:cNvPr id="125" name="TextBox 124"/>
                <p:cNvSpPr txBox="1"/>
                <p:nvPr/>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p:nvGrpSpPr>
            <p:grpSpPr>
              <a:xfrm>
                <a:off x="-2033159" y="11060889"/>
                <a:ext cx="1033517" cy="893529"/>
                <a:chOff x="-2921738" y="11200127"/>
                <a:chExt cx="1420279" cy="1227904"/>
              </a:xfrm>
            </p:grpSpPr>
            <p:pic>
              <p:nvPicPr>
                <p:cNvPr id="122" name="Picture 121"/>
                <p:cNvPicPr>
                  <a:picLocks noChangeAspect="1"/>
                </p:cNvPicPr>
                <p:nvPr/>
              </p:nvPicPr>
              <p:blipFill>
                <a:blip r:embed="rId6"/>
                <a:stretch>
                  <a:fillRect/>
                </a:stretch>
              </p:blipFill>
              <p:spPr>
                <a:xfrm>
                  <a:off x="-2921738" y="11200127"/>
                  <a:ext cx="1420279" cy="1029694"/>
                </a:xfrm>
                <a:prstGeom prst="rect">
                  <a:avLst/>
                </a:prstGeom>
              </p:spPr>
            </p:pic>
            <p:sp>
              <p:nvSpPr>
                <p:cNvPr id="123" name="TextBox 122"/>
                <p:cNvSpPr txBox="1"/>
                <p:nvPr/>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p:nvPicPr>
            <p:blipFill>
              <a:blip r:embed="rId7"/>
              <a:stretch>
                <a:fillRect/>
              </a:stretch>
            </p:blipFill>
            <p:spPr>
              <a:xfrm>
                <a:off x="-4470427" y="11016658"/>
                <a:ext cx="1098742" cy="847761"/>
              </a:xfrm>
              <a:prstGeom prst="rect">
                <a:avLst/>
              </a:prstGeom>
            </p:spPr>
          </p:pic>
          <p:sp>
            <p:nvSpPr>
              <p:cNvPr id="121" name="TextBox 120"/>
              <p:cNvSpPr txBox="1"/>
              <p:nvPr/>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p:extLst>
                  <p:ext uri="{D42A27DB-BD31-4B8C-83A1-F6EECF244321}">
                    <p14:modId xmlns:p14="http://schemas.microsoft.com/office/powerpoint/2010/main" val="295705263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34" name="Image" r:id="rId8" imgW="1828440" imgH="1117440" progId="Photoshop.Image.13">
                      <p:embed/>
                    </p:oleObj>
                  </mc:Choice>
                  <mc:Fallback>
                    <p:oleObj name="Image" r:id="rId8" imgW="1828440" imgH="1117440" progId="Photoshop.Image.13">
                      <p:embed/>
                      <p:pic>
                        <p:nvPicPr>
                          <p:cNvPr id="114" name="Object 113"/>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p:extLst>
                  <p:ext uri="{D42A27DB-BD31-4B8C-83A1-F6EECF244321}">
                    <p14:modId xmlns:p14="http://schemas.microsoft.com/office/powerpoint/2010/main" val="184658325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35" name="Image" r:id="rId10" imgW="1828440" imgH="1117440" progId="Photoshop.Image.13">
                      <p:embed/>
                    </p:oleObj>
                  </mc:Choice>
                  <mc:Fallback>
                    <p:oleObj name="Image" r:id="rId10" imgW="1828440" imgH="1117440" progId="Photoshop.Image.13">
                      <p:embed/>
                      <p:pic>
                        <p:nvPicPr>
                          <p:cNvPr id="115" name="Object 114"/>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p:nvGrpSpPr>
        <p:grpSpPr>
          <a:xfrm>
            <a:off x="44157839" y="-22213"/>
            <a:ext cx="11062139" cy="32973465"/>
            <a:chOff x="44157839" y="-55065"/>
            <a:chExt cx="11062139" cy="32973465"/>
          </a:xfrm>
        </p:grpSpPr>
        <p:sp>
          <p:nvSpPr>
            <p:cNvPr id="127" name="Rectangle 126"/>
            <p:cNvSpPr/>
            <p:nvPr/>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p:extLst>
                <p:ext uri="{D42A27DB-BD31-4B8C-83A1-F6EECF244321}">
                  <p14:modId xmlns:p14="http://schemas.microsoft.com/office/powerpoint/2010/main" val="2644378194"/>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36" name="Image" r:id="rId12" imgW="4571280" imgH="1688760" progId="Photoshop.Image.13">
                    <p:embed/>
                  </p:oleObj>
                </mc:Choice>
                <mc:Fallback>
                  <p:oleObj name="Image" r:id="rId12" imgW="4571280" imgH="1688760" progId="Photoshop.Image.13">
                    <p:embed/>
                    <p:pic>
                      <p:nvPicPr>
                        <p:cNvPr id="128" name="Object 127"/>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p:extLst>
                <p:ext uri="{D42A27DB-BD31-4B8C-83A1-F6EECF244321}">
                  <p14:modId xmlns:p14="http://schemas.microsoft.com/office/powerpoint/2010/main" val="10672618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37" name="Image" r:id="rId15" imgW="1574280" imgH="1053720" progId="Photoshop.Image.13">
                    <p:embed/>
                  </p:oleObj>
                </mc:Choice>
                <mc:Fallback>
                  <p:oleObj name="Image" r:id="rId15" imgW="1574280" imgH="1053720" progId="Photoshop.Image.13">
                    <p:embed/>
                    <p:pic>
                      <p:nvPicPr>
                        <p:cNvPr id="130" name="Object 129"/>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p:nvGrpSpPr>
          <p:grpSpPr>
            <a:xfrm>
              <a:off x="44487207" y="29414560"/>
              <a:ext cx="10354213" cy="1265612"/>
              <a:chOff x="44200453" y="28362386"/>
              <a:chExt cx="9771399" cy="1090622"/>
            </a:xfrm>
          </p:grpSpPr>
          <p:sp>
            <p:nvSpPr>
              <p:cNvPr id="133" name="Rounded Rectangle 132"/>
              <p:cNvSpPr/>
              <p:nvPr/>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p:nvGrpSpPr>
        <p:grpSpPr>
          <a:xfrm>
            <a:off x="-122803" y="-102882"/>
            <a:ext cx="44373863" cy="33075071"/>
            <a:chOff x="-109728" y="0"/>
            <a:chExt cx="44267567" cy="32991552"/>
          </a:xfrm>
        </p:grpSpPr>
        <p:sp>
          <p:nvSpPr>
            <p:cNvPr id="41" name="Freeform 40"/>
            <p:cNvSpPr/>
            <p:nvPr/>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367203230"/>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1/23/2018</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4538929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16.png"/><Relationship Id="rId4" Type="http://schemas.openxmlformats.org/officeDocument/2006/relationships/image" Target="../media/image25.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00" name="Shape 100"/>
          <p:cNvSpPr txBox="1"/>
          <p:nvPr/>
        </p:nvSpPr>
        <p:spPr>
          <a:xfrm>
            <a:off x="1084486" y="5385771"/>
            <a:ext cx="109728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Introduction</a:t>
            </a:r>
          </a:p>
        </p:txBody>
      </p:sp>
      <p:sp>
        <p:nvSpPr>
          <p:cNvPr id="103" name="Shape 103"/>
          <p:cNvSpPr/>
          <p:nvPr/>
        </p:nvSpPr>
        <p:spPr>
          <a:xfrm>
            <a:off x="1117541" y="6803655"/>
            <a:ext cx="10757436" cy="6471317"/>
          </a:xfrm>
          <a:prstGeom prst="rect">
            <a:avLst/>
          </a:prstGeom>
          <a:noFill/>
          <a:ln>
            <a:noFill/>
          </a:ln>
        </p:spPr>
        <p:txBody>
          <a:bodyPr lIns="0" tIns="41125" rIns="0" bIns="41125" numCol="1" anchor="t" anchorCtr="0">
            <a:noAutofit/>
          </a:bodyPr>
          <a:lstStyle/>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107" name="Shape 107"/>
          <p:cNvSpPr txBox="1"/>
          <p:nvPr/>
        </p:nvSpPr>
        <p:spPr>
          <a:xfrm>
            <a:off x="27599928" y="31140260"/>
            <a:ext cx="14694484" cy="1490405"/>
          </a:xfrm>
          <a:prstGeom prst="rect">
            <a:avLst/>
          </a:prstGeom>
          <a:noFill/>
          <a:ln>
            <a:noFill/>
          </a:ln>
        </p:spPr>
        <p:txBody>
          <a:bodyPr lIns="91425" tIns="45700" rIns="91425" bIns="45700" anchor="t" anchorCtr="0">
            <a:noAutofit/>
          </a:bodyPr>
          <a:lstStyle/>
          <a:p>
            <a:pPr algn="just">
              <a:buSzPct val="25000"/>
            </a:pPr>
            <a:r>
              <a:rPr lang="en-US" sz="3600" dirty="0">
                <a:latin typeface="Arial" panose="020B0604020202020204" pitchFamily="34" charset="0"/>
                <a:ea typeface="Calibri"/>
                <a:cs typeface="Arial" panose="020B0604020202020204" pitchFamily="34" charset="0"/>
                <a:sym typeface="Calibri"/>
              </a:rPr>
              <a:t>This work has been supported by the </a:t>
            </a:r>
            <a:r>
              <a:rPr lang="en-US" sz="3600" dirty="0" err="1">
                <a:latin typeface="Arial" panose="020B0604020202020204" pitchFamily="34" charset="0"/>
                <a:ea typeface="Calibri"/>
                <a:cs typeface="Arial" panose="020B0604020202020204" pitchFamily="34" charset="0"/>
                <a:sym typeface="Calibri"/>
              </a:rPr>
              <a:t>Kuehler</a:t>
            </a:r>
            <a:r>
              <a:rPr lang="en-US" sz="3600" dirty="0">
                <a:latin typeface="Arial" panose="020B0604020202020204" pitchFamily="34" charset="0"/>
                <a:ea typeface="Calibri"/>
                <a:cs typeface="Arial" panose="020B0604020202020204" pitchFamily="34" charset="0"/>
                <a:sym typeface="Calibri"/>
              </a:rPr>
              <a:t> Undergraduate Research Grant administered by the SCU School of Engineering</a:t>
            </a:r>
            <a:endParaRPr sz="3600" dirty="0">
              <a:latin typeface="Arial" panose="020B0604020202020204" pitchFamily="34" charset="0"/>
              <a:ea typeface="Calibri"/>
              <a:cs typeface="Arial" panose="020B0604020202020204" pitchFamily="34" charset="0"/>
              <a:sym typeface="Calibri"/>
            </a:endParaRPr>
          </a:p>
          <a:p>
            <a:pPr algn="just"/>
            <a:endParaRPr sz="2000" dirty="0">
              <a:solidFill>
                <a:schemeClr val="dk1"/>
              </a:solidFill>
              <a:latin typeface="Arial" panose="020B0604020202020204" pitchFamily="34" charset="0"/>
              <a:ea typeface="Calibri"/>
              <a:cs typeface="Arial" panose="020B0604020202020204" pitchFamily="34" charset="0"/>
              <a:sym typeface="Calibri"/>
            </a:endParaRPr>
          </a:p>
        </p:txBody>
      </p:sp>
      <p:sp>
        <p:nvSpPr>
          <p:cNvPr id="112" name="Shape 112"/>
          <p:cNvSpPr txBox="1">
            <a:spLocks noGrp="1"/>
          </p:cNvSpPr>
          <p:nvPr>
            <p:ph type="ctrTitle"/>
          </p:nvPr>
        </p:nvSpPr>
        <p:spPr>
          <a:xfrm>
            <a:off x="7641770" y="22285"/>
            <a:ext cx="28444373" cy="4577762"/>
          </a:xfrm>
          <a:prstGeom prst="rect">
            <a:avLst/>
          </a:prstGeom>
          <a:noFill/>
          <a:ln>
            <a:noFill/>
          </a:ln>
        </p:spPr>
        <p:txBody>
          <a:bodyPr lIns="397100" tIns="198550" rIns="397100" bIns="198550" anchor="ctr" anchorCtr="0">
            <a:noAutofit/>
          </a:bodyPr>
          <a:lstStyle/>
          <a:p>
            <a:pPr algn="ctr">
              <a:lnSpc>
                <a:spcPct val="115000"/>
              </a:lnSpc>
              <a:buSzPct val="25000"/>
            </a:pPr>
            <a:r>
              <a:rPr lang="en-US" sz="7200" b="1" dirty="0">
                <a:latin typeface="Arial" panose="020B0604020202020204" pitchFamily="34" charset="0"/>
                <a:cs typeface="Arial" panose="020B0604020202020204" pitchFamily="34" charset="0"/>
              </a:rPr>
              <a:t>Simulation of Lipid Membrane Rupture via Cellular Automation</a:t>
            </a:r>
            <a:br>
              <a:rPr lang="en-US" sz="7200" dirty="0">
                <a:latin typeface="Arial" panose="020B0604020202020204" pitchFamily="34" charset="0"/>
                <a:cs typeface="Arial" panose="020B0604020202020204" pitchFamily="34" charset="0"/>
              </a:rPr>
            </a:br>
            <a:r>
              <a:rPr lang="en-US" sz="4800" u="sng" dirty="0">
                <a:solidFill>
                  <a:schemeClr val="tx1"/>
                </a:solidFill>
                <a:latin typeface="Arial" panose="020B0604020202020204" pitchFamily="34" charset="0"/>
                <a:ea typeface="Arial"/>
                <a:cs typeface="Arial" panose="020B0604020202020204" pitchFamily="34" charset="0"/>
                <a:sym typeface="Arial"/>
              </a:rPr>
              <a:t>Abhay Gupta</a:t>
            </a:r>
            <a:r>
              <a:rPr lang="en-US" sz="4800" baseline="30000" dirty="0">
                <a:solidFill>
                  <a:schemeClr val="tx1"/>
                </a:solidFill>
                <a:latin typeface="Arial" panose="020B0604020202020204" pitchFamily="34" charset="0"/>
                <a:ea typeface="Arial"/>
                <a:cs typeface="Arial" panose="020B0604020202020204" pitchFamily="34" charset="0"/>
                <a:sym typeface="Arial"/>
              </a:rPr>
              <a:t>1</a:t>
            </a:r>
            <a:r>
              <a:rPr lang="en-US" sz="4800" dirty="0">
                <a:solidFill>
                  <a:schemeClr val="tx1"/>
                </a:solidFill>
                <a:latin typeface="Arial" panose="020B0604020202020204" pitchFamily="34" charset="0"/>
                <a:ea typeface="Arial"/>
                <a:cs typeface="Arial" panose="020B0604020202020204" pitchFamily="34" charset="0"/>
                <a:sym typeface="Arial"/>
              </a:rPr>
              <a:t>, </a:t>
            </a:r>
            <a:r>
              <a:rPr lang="en-US" sz="4800" dirty="0" err="1">
                <a:solidFill>
                  <a:schemeClr val="tx1"/>
                </a:solidFill>
                <a:latin typeface="Arial" panose="020B0604020202020204" pitchFamily="34" charset="0"/>
                <a:ea typeface="Arial"/>
                <a:cs typeface="Arial" panose="020B0604020202020204" pitchFamily="34" charset="0"/>
                <a:sym typeface="Arial"/>
              </a:rPr>
              <a:t>Irep</a:t>
            </a:r>
            <a:r>
              <a:rPr lang="en-US" sz="4800" dirty="0">
                <a:solidFill>
                  <a:schemeClr val="tx1"/>
                </a:solidFill>
                <a:latin typeface="Arial" panose="020B0604020202020204" pitchFamily="34" charset="0"/>
                <a:ea typeface="Arial"/>
                <a:cs typeface="Arial" panose="020B0604020202020204" pitchFamily="34" charset="0"/>
                <a:sym typeface="Arial"/>
              </a:rPr>
              <a:t> Gözen</a:t>
            </a:r>
            <a:r>
              <a:rPr lang="en-US" sz="4800" baseline="30000" dirty="0">
                <a:solidFill>
                  <a:schemeClr val="tx1"/>
                </a:solidFill>
                <a:latin typeface="Arial" panose="020B0604020202020204" pitchFamily="34" charset="0"/>
                <a:ea typeface="Arial"/>
                <a:cs typeface="Arial" panose="020B0604020202020204" pitchFamily="34" charset="0"/>
                <a:sym typeface="Arial"/>
              </a:rPr>
              <a:t>2</a:t>
            </a:r>
            <a:r>
              <a:rPr lang="en-US" sz="4800" dirty="0">
                <a:solidFill>
                  <a:schemeClr val="tx1"/>
                </a:solidFill>
                <a:latin typeface="Arial" panose="020B0604020202020204" pitchFamily="34" charset="0"/>
                <a:ea typeface="Arial"/>
                <a:cs typeface="Arial" panose="020B0604020202020204" pitchFamily="34" charset="0"/>
                <a:sym typeface="Arial"/>
              </a:rPr>
              <a:t>, and Michael Taylor</a:t>
            </a:r>
            <a:r>
              <a:rPr lang="en-US" sz="4800" baseline="30000" dirty="0">
                <a:solidFill>
                  <a:schemeClr val="tx1"/>
                </a:solidFill>
                <a:latin typeface="Arial" panose="020B0604020202020204" pitchFamily="34" charset="0"/>
                <a:ea typeface="Arial"/>
                <a:cs typeface="Arial" panose="020B0604020202020204" pitchFamily="34" charset="0"/>
                <a:sym typeface="Arial"/>
              </a:rPr>
              <a:t>1</a:t>
            </a:r>
            <a:br>
              <a:rPr lang="en-US" sz="4800" dirty="0">
                <a:solidFill>
                  <a:schemeClr val="tx1"/>
                </a:solidFill>
                <a:latin typeface="Arial" panose="020B0604020202020204" pitchFamily="34" charset="0"/>
                <a:ea typeface="Arial"/>
                <a:cs typeface="Arial" panose="020B0604020202020204" pitchFamily="34" charset="0"/>
                <a:sym typeface="Arial"/>
              </a:rPr>
            </a:br>
            <a:r>
              <a:rPr lang="en-US" sz="4800" dirty="0">
                <a:solidFill>
                  <a:schemeClr val="tx1"/>
                </a:solidFill>
                <a:latin typeface="Arial" panose="020B0604020202020204" pitchFamily="34" charset="0"/>
                <a:ea typeface="Arial"/>
                <a:cs typeface="Arial" panose="020B0604020202020204" pitchFamily="34" charset="0"/>
                <a:sym typeface="Arial"/>
              </a:rPr>
              <a:t>     </a:t>
            </a:r>
            <a:r>
              <a:rPr lang="en-US" sz="4800" baseline="30000" dirty="0">
                <a:solidFill>
                  <a:schemeClr val="tx1"/>
                </a:solidFill>
                <a:latin typeface="Arial" panose="020B0604020202020204" pitchFamily="34" charset="0"/>
                <a:ea typeface="Arial"/>
                <a:cs typeface="Arial" panose="020B0604020202020204" pitchFamily="34" charset="0"/>
                <a:sym typeface="Arial"/>
              </a:rPr>
              <a:t>1</a:t>
            </a:r>
            <a:r>
              <a:rPr lang="en-US" sz="4800" dirty="0">
                <a:solidFill>
                  <a:schemeClr val="tx1"/>
                </a:solidFill>
                <a:latin typeface="Arial" panose="020B0604020202020204" pitchFamily="34" charset="0"/>
                <a:ea typeface="Arial"/>
                <a:cs typeface="Arial" panose="020B0604020202020204" pitchFamily="34" charset="0"/>
                <a:sym typeface="Arial"/>
              </a:rPr>
              <a:t>Department of Mechanical Engineering, Santa Clara University. </a:t>
            </a:r>
            <a:r>
              <a:rPr lang="en-US" sz="4800" baseline="30000" dirty="0">
                <a:solidFill>
                  <a:schemeClr val="tx1"/>
                </a:solidFill>
                <a:latin typeface="Arial" panose="020B0604020202020204" pitchFamily="34" charset="0"/>
                <a:ea typeface="Arial"/>
                <a:cs typeface="Arial" panose="020B0604020202020204" pitchFamily="34" charset="0"/>
                <a:sym typeface="Arial"/>
              </a:rPr>
              <a:t>2</a:t>
            </a:r>
            <a:r>
              <a:rPr lang="en-US" sz="4800" dirty="0">
                <a:solidFill>
                  <a:schemeClr val="tx1"/>
                </a:solidFill>
                <a:latin typeface="Arial" panose="020B0604020202020204" pitchFamily="34" charset="0"/>
                <a:ea typeface="Arial"/>
                <a:cs typeface="Arial" panose="020B0604020202020204" pitchFamily="34" charset="0"/>
                <a:sym typeface="Arial"/>
              </a:rPr>
              <a:t>Centre of Molecular Medicine Norway, University of Oslo.</a:t>
            </a:r>
            <a:endParaRPr lang="en-US" sz="4400" dirty="0">
              <a:latin typeface="Arial" panose="020B0604020202020204" pitchFamily="34" charset="0"/>
              <a:ea typeface="Arial"/>
              <a:cs typeface="Arial" panose="020B0604020202020204" pitchFamily="34" charset="0"/>
              <a:sym typeface="Arial"/>
            </a:endParaRPr>
          </a:p>
        </p:txBody>
      </p:sp>
      <p:sp>
        <p:nvSpPr>
          <p:cNvPr id="30" name="Shape 103">
            <a:extLst>
              <a:ext uri="{FF2B5EF4-FFF2-40B4-BE49-F238E27FC236}">
                <a16:creationId xmlns:a16="http://schemas.microsoft.com/office/drawing/2014/main" id="{43A29AB7-B7CA-44B2-89AD-E80054F33216}"/>
              </a:ext>
            </a:extLst>
          </p:cNvPr>
          <p:cNvSpPr/>
          <p:nvPr/>
        </p:nvSpPr>
        <p:spPr>
          <a:xfrm>
            <a:off x="1084486" y="24609185"/>
            <a:ext cx="10726643" cy="3813293"/>
          </a:xfrm>
          <a:prstGeom prst="rect">
            <a:avLst/>
          </a:prstGeom>
          <a:noFill/>
          <a:ln>
            <a:noFill/>
          </a:ln>
        </p:spPr>
        <p:txBody>
          <a:bodyPr lIns="0" tIns="41125" rIns="0" bIns="41125" numCol="1" anchor="t" anchorCtr="0">
            <a:noAutofit/>
          </a:bodyPr>
          <a:lstStyle/>
          <a:p>
            <a:pPr algn="just">
              <a:buSzPct val="25000"/>
            </a:pPr>
            <a:r>
              <a:rPr lang="en-US" sz="3200" dirty="0">
                <a:latin typeface="Arial" panose="020B0604020202020204" pitchFamily="34" charset="0"/>
                <a:cs typeface="Arial" panose="020B0604020202020204" pitchFamily="34" charset="0"/>
              </a:rPr>
              <a:t>Cellular automation (CA) is a discrete numerical model consisting of a grid of cells that can take on one of a finite set of states(e.g., on or off). The state of a cell is changed, or evolved, according to very simple rules based on the state of its neighbors. </a:t>
            </a:r>
            <a:r>
              <a:rPr lang="en-US" sz="3200" dirty="0">
                <a:solidFill>
                  <a:schemeClr val="dk1"/>
                </a:solidFill>
                <a:latin typeface="Arial" panose="020B0604020202020204" pitchFamily="34" charset="0"/>
                <a:ea typeface="Calibri"/>
                <a:cs typeface="Arial" panose="020B0604020202020204" pitchFamily="34" charset="0"/>
                <a:sym typeface="Calibri"/>
              </a:rPr>
              <a:t>It has commonly been used to describe fluid movement through porous structures as well as growth and decay areas in ecology [2,3]. </a:t>
            </a:r>
            <a:endParaRPr lang="en-US" sz="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55" name="Shape 103">
            <a:extLst>
              <a:ext uri="{FF2B5EF4-FFF2-40B4-BE49-F238E27FC236}">
                <a16:creationId xmlns:a16="http://schemas.microsoft.com/office/drawing/2014/main" id="{A7047DD2-A5E0-4339-81FE-05B53E265FBA}"/>
              </a:ext>
            </a:extLst>
          </p:cNvPr>
          <p:cNvSpPr/>
          <p:nvPr/>
        </p:nvSpPr>
        <p:spPr>
          <a:xfrm>
            <a:off x="27630982" y="18416342"/>
            <a:ext cx="14663429" cy="6102224"/>
          </a:xfrm>
          <a:prstGeom prst="rect">
            <a:avLst/>
          </a:prstGeom>
          <a:noFill/>
          <a:ln>
            <a:noFill/>
          </a:ln>
        </p:spPr>
        <p:txBody>
          <a:bodyPr lIns="0" tIns="41125" rIns="0" bIns="41125" numCol="1" anchor="t" anchorCtr="0">
            <a:noAutofit/>
          </a:bodyPr>
          <a:lstStyle/>
          <a:p>
            <a:pPr algn="just">
              <a:buSzPct val="50000"/>
            </a:pPr>
            <a:r>
              <a:rPr lang="en-US" sz="3600" dirty="0">
                <a:solidFill>
                  <a:schemeClr val="dk1"/>
                </a:solidFill>
                <a:latin typeface="Arial" panose="020B0604020202020204" pitchFamily="34" charset="0"/>
                <a:ea typeface="Calibri"/>
                <a:cs typeface="Arial" panose="020B0604020202020204" pitchFamily="34" charset="0"/>
                <a:sym typeface="Calibri"/>
              </a:rPr>
              <a:t>The simulation shows good quantitative accuracy to the experimental results across a range of rupture morphologies. This provides some evidence that the pinning can contribute to the appearance of the different morphologies found in the </a:t>
            </a:r>
            <a:r>
              <a:rPr lang="en-US" sz="3600" dirty="0" err="1">
                <a:solidFill>
                  <a:schemeClr val="dk1"/>
                </a:solidFill>
                <a:latin typeface="Arial" panose="020B0604020202020204" pitchFamily="34" charset="0"/>
                <a:ea typeface="Calibri"/>
                <a:cs typeface="Arial" panose="020B0604020202020204" pitchFamily="34" charset="0"/>
                <a:sym typeface="Calibri"/>
              </a:rPr>
              <a:t>labb</a:t>
            </a:r>
            <a:endParaRPr lang="en-US" sz="3600" dirty="0">
              <a:solidFill>
                <a:schemeClr val="dk1"/>
              </a:solidFill>
              <a:latin typeface="Arial" panose="020B0604020202020204" pitchFamily="34" charset="0"/>
              <a:ea typeface="Calibri"/>
              <a:cs typeface="Arial" panose="020B0604020202020204" pitchFamily="34" charset="0"/>
              <a:sym typeface="Calibri"/>
            </a:endParaRPr>
          </a:p>
          <a:p>
            <a:pPr algn="just">
              <a:buSzPct val="50000"/>
            </a:pPr>
            <a:endParaRPr lang="en-US" sz="3600" dirty="0">
              <a:solidFill>
                <a:schemeClr val="dk1"/>
              </a:solidFill>
              <a:latin typeface="Arial" panose="020B0604020202020204" pitchFamily="34" charset="0"/>
              <a:ea typeface="Calibri"/>
              <a:cs typeface="Arial" panose="020B0604020202020204" pitchFamily="34" charset="0"/>
              <a:sym typeface="Calibri"/>
            </a:endParaRPr>
          </a:p>
          <a:p>
            <a:pPr algn="just">
              <a:buSzPct val="50000"/>
            </a:pPr>
            <a:r>
              <a:rPr lang="en-US" sz="3600" dirty="0">
                <a:solidFill>
                  <a:schemeClr val="dk1"/>
                </a:solidFill>
                <a:latin typeface="Arial" panose="020B0604020202020204" pitchFamily="34" charset="0"/>
                <a:ea typeface="Calibri"/>
                <a:cs typeface="Arial" panose="020B0604020202020204" pitchFamily="34" charset="0"/>
                <a:sym typeface="Calibri"/>
              </a:rPr>
              <a:t>However, further investigation must be made in order to quantitatively justify these results and determine how to utilize them to control or eliminate ruptures completely. These quantitative studies include determining the dimension of the fractal pattern and the area of fracture for floral patterns, as well as comparing the rates of fracture among all rupture patterns.</a:t>
            </a:r>
          </a:p>
        </p:txBody>
      </p:sp>
      <p:sp>
        <p:nvSpPr>
          <p:cNvPr id="61" name="Shape 100">
            <a:extLst>
              <a:ext uri="{FF2B5EF4-FFF2-40B4-BE49-F238E27FC236}">
                <a16:creationId xmlns:a16="http://schemas.microsoft.com/office/drawing/2014/main" id="{C48586A9-793A-D444-B6C7-CE89BC2A7478}"/>
              </a:ext>
            </a:extLst>
          </p:cNvPr>
          <p:cNvSpPr txBox="1"/>
          <p:nvPr/>
        </p:nvSpPr>
        <p:spPr>
          <a:xfrm>
            <a:off x="902177" y="16187272"/>
            <a:ext cx="109728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Objectives</a:t>
            </a:r>
          </a:p>
        </p:txBody>
      </p:sp>
      <p:pic>
        <p:nvPicPr>
          <p:cNvPr id="11" name="Picture 10">
            <a:extLst>
              <a:ext uri="{FF2B5EF4-FFF2-40B4-BE49-F238E27FC236}">
                <a16:creationId xmlns:a16="http://schemas.microsoft.com/office/drawing/2014/main" id="{09FE2B84-2520-5442-A3E5-7C18BA810101}"/>
              </a:ext>
            </a:extLst>
          </p:cNvPr>
          <p:cNvPicPr>
            <a:picLocks noChangeAspect="1"/>
          </p:cNvPicPr>
          <p:nvPr/>
        </p:nvPicPr>
        <p:blipFill>
          <a:blip r:embed="rId3"/>
          <a:stretch>
            <a:fillRect/>
          </a:stretch>
        </p:blipFill>
        <p:spPr>
          <a:xfrm>
            <a:off x="2470143" y="129179"/>
            <a:ext cx="3186343" cy="4219752"/>
          </a:xfrm>
          <a:prstGeom prst="rect">
            <a:avLst/>
          </a:prstGeom>
        </p:spPr>
      </p:pic>
      <p:sp>
        <p:nvSpPr>
          <p:cNvPr id="62" name="Shape 100">
            <a:extLst>
              <a:ext uri="{FF2B5EF4-FFF2-40B4-BE49-F238E27FC236}">
                <a16:creationId xmlns:a16="http://schemas.microsoft.com/office/drawing/2014/main" id="{3C072A20-4B57-E344-B87E-46E4D5AC1873}"/>
              </a:ext>
            </a:extLst>
          </p:cNvPr>
          <p:cNvSpPr txBox="1"/>
          <p:nvPr/>
        </p:nvSpPr>
        <p:spPr>
          <a:xfrm>
            <a:off x="902177" y="23115897"/>
            <a:ext cx="109728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Cellular Automation</a:t>
            </a:r>
          </a:p>
        </p:txBody>
      </p:sp>
      <p:sp>
        <p:nvSpPr>
          <p:cNvPr id="63" name="Shape 100">
            <a:extLst>
              <a:ext uri="{FF2B5EF4-FFF2-40B4-BE49-F238E27FC236}">
                <a16:creationId xmlns:a16="http://schemas.microsoft.com/office/drawing/2014/main" id="{43C2602E-4606-D440-A7AA-0A587E8200B8}"/>
              </a:ext>
            </a:extLst>
          </p:cNvPr>
          <p:cNvSpPr txBox="1"/>
          <p:nvPr/>
        </p:nvSpPr>
        <p:spPr>
          <a:xfrm>
            <a:off x="14374249" y="5368269"/>
            <a:ext cx="109728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Simulation Overview</a:t>
            </a:r>
          </a:p>
        </p:txBody>
      </p:sp>
      <p:sp>
        <p:nvSpPr>
          <p:cNvPr id="64" name="Shape 100">
            <a:extLst>
              <a:ext uri="{FF2B5EF4-FFF2-40B4-BE49-F238E27FC236}">
                <a16:creationId xmlns:a16="http://schemas.microsoft.com/office/drawing/2014/main" id="{C3603F5D-BEC1-0E49-AAF2-43224F6D4CA2}"/>
              </a:ext>
            </a:extLst>
          </p:cNvPr>
          <p:cNvSpPr txBox="1"/>
          <p:nvPr/>
        </p:nvSpPr>
        <p:spPr>
          <a:xfrm>
            <a:off x="14329544" y="20564607"/>
            <a:ext cx="109728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Algorithm</a:t>
            </a:r>
          </a:p>
        </p:txBody>
      </p:sp>
      <p:sp>
        <p:nvSpPr>
          <p:cNvPr id="65" name="Shape 100">
            <a:extLst>
              <a:ext uri="{FF2B5EF4-FFF2-40B4-BE49-F238E27FC236}">
                <a16:creationId xmlns:a16="http://schemas.microsoft.com/office/drawing/2014/main" id="{53154926-1273-FC42-900B-9626BDEF0F9A}"/>
              </a:ext>
            </a:extLst>
          </p:cNvPr>
          <p:cNvSpPr txBox="1"/>
          <p:nvPr/>
        </p:nvSpPr>
        <p:spPr>
          <a:xfrm>
            <a:off x="27664012" y="5441818"/>
            <a:ext cx="146304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Results</a:t>
            </a:r>
          </a:p>
        </p:txBody>
      </p:sp>
      <p:sp>
        <p:nvSpPr>
          <p:cNvPr id="66" name="Shape 100">
            <a:extLst>
              <a:ext uri="{FF2B5EF4-FFF2-40B4-BE49-F238E27FC236}">
                <a16:creationId xmlns:a16="http://schemas.microsoft.com/office/drawing/2014/main" id="{320176A7-5745-FB44-95D5-F0A05AF77461}"/>
              </a:ext>
            </a:extLst>
          </p:cNvPr>
          <p:cNvSpPr txBox="1"/>
          <p:nvPr/>
        </p:nvSpPr>
        <p:spPr>
          <a:xfrm>
            <a:off x="27630983" y="16988862"/>
            <a:ext cx="146304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Summary and Future Work</a:t>
            </a:r>
          </a:p>
        </p:txBody>
      </p:sp>
      <p:sp>
        <p:nvSpPr>
          <p:cNvPr id="67" name="Shape 100">
            <a:extLst>
              <a:ext uri="{FF2B5EF4-FFF2-40B4-BE49-F238E27FC236}">
                <a16:creationId xmlns:a16="http://schemas.microsoft.com/office/drawing/2014/main" id="{CC8CF592-B343-2647-9E34-C2A331FD459A}"/>
              </a:ext>
            </a:extLst>
          </p:cNvPr>
          <p:cNvSpPr txBox="1"/>
          <p:nvPr/>
        </p:nvSpPr>
        <p:spPr>
          <a:xfrm>
            <a:off x="27630983" y="25802380"/>
            <a:ext cx="146304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References</a:t>
            </a:r>
          </a:p>
        </p:txBody>
      </p:sp>
      <p:sp>
        <p:nvSpPr>
          <p:cNvPr id="68" name="Shape 100">
            <a:extLst>
              <a:ext uri="{FF2B5EF4-FFF2-40B4-BE49-F238E27FC236}">
                <a16:creationId xmlns:a16="http://schemas.microsoft.com/office/drawing/2014/main" id="{B04BDF97-045C-844E-A989-4F45F1D33672}"/>
              </a:ext>
            </a:extLst>
          </p:cNvPr>
          <p:cNvSpPr txBox="1"/>
          <p:nvPr/>
        </p:nvSpPr>
        <p:spPr>
          <a:xfrm>
            <a:off x="27664012" y="29789278"/>
            <a:ext cx="14630400" cy="1123956"/>
          </a:xfrm>
          <a:prstGeom prst="rect">
            <a:avLst/>
          </a:prstGeom>
          <a:solidFill>
            <a:srgbClr val="9D1535"/>
          </a:solid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algn="ctr">
              <a:buSzPct val="25000"/>
            </a:pPr>
            <a:r>
              <a:rPr lang="en-US" sz="6000" b="1" dirty="0">
                <a:solidFill>
                  <a:schemeClr val="lt1"/>
                </a:solidFill>
                <a:latin typeface="Arial" panose="020B0604020202020204" pitchFamily="34" charset="0"/>
                <a:ea typeface="Calibri"/>
                <a:cs typeface="Arial" panose="020B0604020202020204" pitchFamily="34" charset="0"/>
                <a:sym typeface="Calibri"/>
              </a:rPr>
              <a:t>Acknowledgements</a:t>
            </a:r>
          </a:p>
        </p:txBody>
      </p:sp>
      <p:sp>
        <p:nvSpPr>
          <p:cNvPr id="69" name="Shape 111">
            <a:extLst>
              <a:ext uri="{FF2B5EF4-FFF2-40B4-BE49-F238E27FC236}">
                <a16:creationId xmlns:a16="http://schemas.microsoft.com/office/drawing/2014/main" id="{EA6BCEFE-5350-FA44-B624-D7003C00F1F3}"/>
              </a:ext>
            </a:extLst>
          </p:cNvPr>
          <p:cNvSpPr txBox="1"/>
          <p:nvPr/>
        </p:nvSpPr>
        <p:spPr>
          <a:xfrm>
            <a:off x="27664012" y="27219315"/>
            <a:ext cx="14630400" cy="2390992"/>
          </a:xfrm>
          <a:prstGeom prst="rect">
            <a:avLst/>
          </a:prstGeom>
          <a:noFill/>
          <a:ln>
            <a:noFill/>
          </a:ln>
        </p:spPr>
        <p:txBody>
          <a:bodyPr lIns="0" tIns="41125" rIns="0" bIns="41125" anchor="t" anchorCtr="0">
            <a:normAutofit fontScale="92500"/>
          </a:bodyPr>
          <a:lstStyle/>
          <a:p>
            <a:pPr algn="just"/>
            <a:endParaRPr lang="en-US" sz="2400" dirty="0">
              <a:solidFill>
                <a:schemeClr val="dk1"/>
              </a:solidFill>
              <a:latin typeface="Arial" panose="020B0604020202020204" pitchFamily="34" charset="0"/>
              <a:ea typeface="Calibri"/>
              <a:cs typeface="Arial" panose="020B0604020202020204" pitchFamily="34" charset="0"/>
              <a:sym typeface="Calibri"/>
            </a:endParaRPr>
          </a:p>
          <a:p>
            <a:pPr algn="just"/>
            <a:r>
              <a:rPr lang="en-US" sz="2800" dirty="0">
                <a:solidFill>
                  <a:schemeClr val="dk1"/>
                </a:solidFill>
                <a:latin typeface="Arial" panose="020B0604020202020204" pitchFamily="34" charset="0"/>
                <a:ea typeface="Calibri"/>
                <a:cs typeface="Arial" panose="020B0604020202020204" pitchFamily="34" charset="0"/>
                <a:sym typeface="Calibri"/>
              </a:rPr>
              <a:t>[1] </a:t>
            </a:r>
            <a:r>
              <a:rPr lang="en-US" sz="2800" dirty="0" err="1">
                <a:solidFill>
                  <a:schemeClr val="dk1"/>
                </a:solidFill>
                <a:latin typeface="Arial" panose="020B0604020202020204" pitchFamily="34" charset="0"/>
                <a:ea typeface="Calibri"/>
                <a:cs typeface="Arial" panose="020B0604020202020204" pitchFamily="34" charset="0"/>
                <a:sym typeface="Calibri"/>
              </a:rPr>
              <a:t>Gözen</a:t>
            </a:r>
            <a:r>
              <a:rPr lang="en-US" sz="2800" dirty="0">
                <a:solidFill>
                  <a:schemeClr val="dk1"/>
                </a:solidFill>
                <a:latin typeface="Arial" panose="020B0604020202020204" pitchFamily="34" charset="0"/>
                <a:ea typeface="Calibri"/>
                <a:cs typeface="Arial" panose="020B0604020202020204" pitchFamily="34" charset="0"/>
                <a:sym typeface="Calibri"/>
              </a:rPr>
              <a:t> et al. Fractal avalanche ruptures in biological membranes. </a:t>
            </a:r>
            <a:r>
              <a:rPr lang="en-US" sz="2800" i="1" dirty="0">
                <a:solidFill>
                  <a:schemeClr val="dk1"/>
                </a:solidFill>
                <a:latin typeface="Arial" panose="020B0604020202020204" pitchFamily="34" charset="0"/>
                <a:ea typeface="Calibri"/>
                <a:cs typeface="Arial" panose="020B0604020202020204" pitchFamily="34" charset="0"/>
                <a:sym typeface="Calibri"/>
              </a:rPr>
              <a:t>Nat. Mat</a:t>
            </a:r>
            <a:r>
              <a:rPr lang="en-US" sz="2800" dirty="0">
                <a:solidFill>
                  <a:schemeClr val="dk1"/>
                </a:solidFill>
                <a:latin typeface="Arial" panose="020B0604020202020204" pitchFamily="34" charset="0"/>
                <a:ea typeface="Calibri"/>
                <a:cs typeface="Arial" panose="020B0604020202020204" pitchFamily="34" charset="0"/>
                <a:sym typeface="Calibri"/>
              </a:rPr>
              <a:t>. 9, 908-912 (2010).</a:t>
            </a:r>
          </a:p>
          <a:p>
            <a:pPr algn="just"/>
            <a:r>
              <a:rPr lang="en-US" sz="2800" dirty="0">
                <a:solidFill>
                  <a:schemeClr val="dk1"/>
                </a:solidFill>
                <a:latin typeface="Arial" panose="020B0604020202020204" pitchFamily="34" charset="0"/>
                <a:ea typeface="Calibri"/>
                <a:cs typeface="Arial" panose="020B0604020202020204" pitchFamily="34" charset="0"/>
                <a:sym typeface="Calibri"/>
              </a:rPr>
              <a:t>[2] O'Sullivan &amp; Perry, </a:t>
            </a:r>
            <a:r>
              <a:rPr lang="en-US" sz="2800" i="1" dirty="0">
                <a:solidFill>
                  <a:schemeClr val="dk1"/>
                </a:solidFill>
                <a:latin typeface="Arial" panose="020B0604020202020204" pitchFamily="34" charset="0"/>
                <a:ea typeface="Calibri"/>
                <a:cs typeface="Arial" panose="020B0604020202020204" pitchFamily="34" charset="0"/>
                <a:sym typeface="Calibri"/>
              </a:rPr>
              <a:t>Spatial Simulation: Exploring Pattern and Process</a:t>
            </a:r>
            <a:r>
              <a:rPr lang="en-US" sz="2800" dirty="0">
                <a:solidFill>
                  <a:schemeClr val="dk1"/>
                </a:solidFill>
                <a:latin typeface="Arial" panose="020B0604020202020204" pitchFamily="34" charset="0"/>
                <a:ea typeface="Calibri"/>
                <a:cs typeface="Arial" panose="020B0604020202020204" pitchFamily="34" charset="0"/>
                <a:sym typeface="Calibri"/>
              </a:rPr>
              <a:t>, Wiley-Blackwell, 2013.</a:t>
            </a:r>
          </a:p>
          <a:p>
            <a:pPr algn="just"/>
            <a:r>
              <a:rPr lang="en-US" sz="2800" dirty="0">
                <a:solidFill>
                  <a:schemeClr val="dk1"/>
                </a:solidFill>
                <a:latin typeface="Arial" panose="020B0604020202020204" pitchFamily="34" charset="0"/>
                <a:ea typeface="Calibri"/>
                <a:cs typeface="Arial" panose="020B0604020202020204" pitchFamily="34" charset="0"/>
                <a:sym typeface="Calibri"/>
              </a:rPr>
              <a:t>[3] </a:t>
            </a:r>
            <a:r>
              <a:rPr lang="en-US" sz="2800" dirty="0" err="1">
                <a:solidFill>
                  <a:schemeClr val="dk1"/>
                </a:solidFill>
                <a:latin typeface="Arial" panose="020B0604020202020204" pitchFamily="34" charset="0"/>
                <a:ea typeface="Calibri"/>
                <a:cs typeface="Arial" panose="020B0604020202020204" pitchFamily="34" charset="0"/>
                <a:sym typeface="Calibri"/>
              </a:rPr>
              <a:t>Feder</a:t>
            </a:r>
            <a:r>
              <a:rPr lang="en-US" sz="2800" dirty="0">
                <a:solidFill>
                  <a:schemeClr val="dk1"/>
                </a:solidFill>
                <a:latin typeface="Arial" panose="020B0604020202020204" pitchFamily="34" charset="0"/>
                <a:ea typeface="Calibri"/>
                <a:cs typeface="Arial" panose="020B0604020202020204" pitchFamily="34" charset="0"/>
                <a:sym typeface="Calibri"/>
              </a:rPr>
              <a:t> &amp; Torstein, </a:t>
            </a:r>
            <a:r>
              <a:rPr lang="en-US" sz="2800" i="1" dirty="0">
                <a:solidFill>
                  <a:schemeClr val="dk1"/>
                </a:solidFill>
                <a:latin typeface="Arial" panose="020B0604020202020204" pitchFamily="34" charset="0"/>
                <a:ea typeface="Calibri"/>
                <a:cs typeface="Arial" panose="020B0604020202020204" pitchFamily="34" charset="0"/>
                <a:sym typeface="Calibri"/>
              </a:rPr>
              <a:t>Fractal Patterns in Porous Media Flow</a:t>
            </a:r>
            <a:r>
              <a:rPr lang="en-US" sz="2800" dirty="0">
                <a:solidFill>
                  <a:schemeClr val="dk1"/>
                </a:solidFill>
                <a:latin typeface="Arial" panose="020B0604020202020204" pitchFamily="34" charset="0"/>
                <a:ea typeface="Calibri"/>
                <a:cs typeface="Arial" panose="020B0604020202020204" pitchFamily="34" charset="0"/>
                <a:sym typeface="Calibri"/>
              </a:rPr>
              <a:t>, Fractals in Geology and Earth Processing, 1996. </a:t>
            </a:r>
          </a:p>
        </p:txBody>
      </p:sp>
      <p:pic>
        <p:nvPicPr>
          <p:cNvPr id="72" name="Picture 71">
            <a:extLst>
              <a:ext uri="{FF2B5EF4-FFF2-40B4-BE49-F238E27FC236}">
                <a16:creationId xmlns:a16="http://schemas.microsoft.com/office/drawing/2014/main" id="{FBC92845-F8E5-CA48-8F91-9E695F1A6970}"/>
              </a:ext>
            </a:extLst>
          </p:cNvPr>
          <p:cNvPicPr>
            <a:picLocks noChangeAspect="1"/>
          </p:cNvPicPr>
          <p:nvPr/>
        </p:nvPicPr>
        <p:blipFill rotWithShape="1">
          <a:blip r:embed="rId4"/>
          <a:srcRect t="25450" b="-506"/>
          <a:stretch/>
        </p:blipFill>
        <p:spPr>
          <a:xfrm>
            <a:off x="28824797" y="8251876"/>
            <a:ext cx="4846293" cy="6950535"/>
          </a:xfrm>
          <a:prstGeom prst="rect">
            <a:avLst/>
          </a:prstGeom>
        </p:spPr>
      </p:pic>
      <p:grpSp>
        <p:nvGrpSpPr>
          <p:cNvPr id="73" name="Group 72">
            <a:extLst>
              <a:ext uri="{FF2B5EF4-FFF2-40B4-BE49-F238E27FC236}">
                <a16:creationId xmlns:a16="http://schemas.microsoft.com/office/drawing/2014/main" id="{71D9D35E-C4B4-CB41-B239-6D9E4F30D8BC}"/>
              </a:ext>
            </a:extLst>
          </p:cNvPr>
          <p:cNvGrpSpPr/>
          <p:nvPr/>
        </p:nvGrpSpPr>
        <p:grpSpPr>
          <a:xfrm>
            <a:off x="36556433" y="8181646"/>
            <a:ext cx="4929086" cy="6950535"/>
            <a:chOff x="37655764" y="8278210"/>
            <a:chExt cx="4638648" cy="6676037"/>
          </a:xfrm>
        </p:grpSpPr>
        <p:pic>
          <p:nvPicPr>
            <p:cNvPr id="74" name="Picture 73">
              <a:extLst>
                <a:ext uri="{FF2B5EF4-FFF2-40B4-BE49-F238E27FC236}">
                  <a16:creationId xmlns:a16="http://schemas.microsoft.com/office/drawing/2014/main" id="{C9B0CEA9-046F-0648-9D4D-6940188D7C3C}"/>
                </a:ext>
              </a:extLst>
            </p:cNvPr>
            <p:cNvPicPr>
              <a:picLocks noChangeAspect="1"/>
            </p:cNvPicPr>
            <p:nvPr/>
          </p:nvPicPr>
          <p:blipFill>
            <a:blip r:embed="rId5"/>
            <a:stretch>
              <a:fillRect/>
            </a:stretch>
          </p:blipFill>
          <p:spPr>
            <a:xfrm>
              <a:off x="37669003" y="12718447"/>
              <a:ext cx="2339533" cy="2231361"/>
            </a:xfrm>
            <a:prstGeom prst="rect">
              <a:avLst/>
            </a:prstGeom>
          </p:spPr>
        </p:pic>
        <p:pic>
          <p:nvPicPr>
            <p:cNvPr id="75" name="Picture 74">
              <a:extLst>
                <a:ext uri="{FF2B5EF4-FFF2-40B4-BE49-F238E27FC236}">
                  <a16:creationId xmlns:a16="http://schemas.microsoft.com/office/drawing/2014/main" id="{13FE4A37-B8F2-8C41-A00F-3BBC229374A6}"/>
                </a:ext>
              </a:extLst>
            </p:cNvPr>
            <p:cNvPicPr>
              <a:picLocks noChangeAspect="1"/>
            </p:cNvPicPr>
            <p:nvPr/>
          </p:nvPicPr>
          <p:blipFill rotWithShape="1">
            <a:blip r:embed="rId6"/>
            <a:srcRect r="11620"/>
            <a:stretch/>
          </p:blipFill>
          <p:spPr>
            <a:xfrm>
              <a:off x="39867068" y="8282304"/>
              <a:ext cx="2419559" cy="2356569"/>
            </a:xfrm>
            <a:prstGeom prst="rect">
              <a:avLst/>
            </a:prstGeom>
          </p:spPr>
        </p:pic>
        <p:pic>
          <p:nvPicPr>
            <p:cNvPr id="76" name="Picture 75">
              <a:extLst>
                <a:ext uri="{FF2B5EF4-FFF2-40B4-BE49-F238E27FC236}">
                  <a16:creationId xmlns:a16="http://schemas.microsoft.com/office/drawing/2014/main" id="{69498D02-93C6-D44F-AB80-D7F9AC46FA64}"/>
                </a:ext>
              </a:extLst>
            </p:cNvPr>
            <p:cNvPicPr>
              <a:picLocks noChangeAspect="1"/>
            </p:cNvPicPr>
            <p:nvPr/>
          </p:nvPicPr>
          <p:blipFill>
            <a:blip r:embed="rId7"/>
            <a:stretch>
              <a:fillRect/>
            </a:stretch>
          </p:blipFill>
          <p:spPr>
            <a:xfrm>
              <a:off x="39874511" y="10481061"/>
              <a:ext cx="2419901" cy="2309745"/>
            </a:xfrm>
            <a:prstGeom prst="rect">
              <a:avLst/>
            </a:prstGeom>
          </p:spPr>
        </p:pic>
        <p:pic>
          <p:nvPicPr>
            <p:cNvPr id="77" name="Picture 76">
              <a:extLst>
                <a:ext uri="{FF2B5EF4-FFF2-40B4-BE49-F238E27FC236}">
                  <a16:creationId xmlns:a16="http://schemas.microsoft.com/office/drawing/2014/main" id="{240DEA31-1CFF-4E4D-BA59-B7CDBE94B9E6}"/>
                </a:ext>
              </a:extLst>
            </p:cNvPr>
            <p:cNvPicPr>
              <a:picLocks noChangeAspect="1"/>
            </p:cNvPicPr>
            <p:nvPr/>
          </p:nvPicPr>
          <p:blipFill>
            <a:blip r:embed="rId8"/>
            <a:stretch>
              <a:fillRect/>
            </a:stretch>
          </p:blipFill>
          <p:spPr>
            <a:xfrm>
              <a:off x="39874511" y="12643860"/>
              <a:ext cx="2419901" cy="2310387"/>
            </a:xfrm>
            <a:prstGeom prst="rect">
              <a:avLst/>
            </a:prstGeom>
          </p:spPr>
        </p:pic>
        <p:pic>
          <p:nvPicPr>
            <p:cNvPr id="78" name="Picture 77">
              <a:extLst>
                <a:ext uri="{FF2B5EF4-FFF2-40B4-BE49-F238E27FC236}">
                  <a16:creationId xmlns:a16="http://schemas.microsoft.com/office/drawing/2014/main" id="{0AF6948E-5A0B-DE4B-BD96-8DAC1E3F8541}"/>
                </a:ext>
              </a:extLst>
            </p:cNvPr>
            <p:cNvPicPr>
              <a:picLocks noChangeAspect="1"/>
            </p:cNvPicPr>
            <p:nvPr/>
          </p:nvPicPr>
          <p:blipFill>
            <a:blip r:embed="rId9"/>
            <a:stretch>
              <a:fillRect/>
            </a:stretch>
          </p:blipFill>
          <p:spPr>
            <a:xfrm>
              <a:off x="37655764" y="8278210"/>
              <a:ext cx="2203519" cy="2187095"/>
            </a:xfrm>
            <a:prstGeom prst="rect">
              <a:avLst/>
            </a:prstGeom>
          </p:spPr>
        </p:pic>
        <p:pic>
          <p:nvPicPr>
            <p:cNvPr id="79" name="Picture 78">
              <a:extLst>
                <a:ext uri="{FF2B5EF4-FFF2-40B4-BE49-F238E27FC236}">
                  <a16:creationId xmlns:a16="http://schemas.microsoft.com/office/drawing/2014/main" id="{54BA132C-881B-CB47-B4D3-67913D10B77B}"/>
                </a:ext>
              </a:extLst>
            </p:cNvPr>
            <p:cNvPicPr>
              <a:picLocks noChangeAspect="1"/>
            </p:cNvPicPr>
            <p:nvPr/>
          </p:nvPicPr>
          <p:blipFill>
            <a:blip r:embed="rId10"/>
            <a:stretch>
              <a:fillRect/>
            </a:stretch>
          </p:blipFill>
          <p:spPr>
            <a:xfrm>
              <a:off x="37655764" y="10463614"/>
              <a:ext cx="2303278" cy="2310387"/>
            </a:xfrm>
            <a:prstGeom prst="rect">
              <a:avLst/>
            </a:prstGeom>
          </p:spPr>
        </p:pic>
      </p:grpSp>
      <p:sp>
        <p:nvSpPr>
          <p:cNvPr id="13" name="TextBox 12">
            <a:extLst>
              <a:ext uri="{FF2B5EF4-FFF2-40B4-BE49-F238E27FC236}">
                <a16:creationId xmlns:a16="http://schemas.microsoft.com/office/drawing/2014/main" id="{A4BE8A64-BEE5-F64D-A9A0-46F93B75E3AB}"/>
              </a:ext>
            </a:extLst>
          </p:cNvPr>
          <p:cNvSpPr txBox="1"/>
          <p:nvPr/>
        </p:nvSpPr>
        <p:spPr>
          <a:xfrm>
            <a:off x="28549768" y="7516059"/>
            <a:ext cx="269817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Experiment</a:t>
            </a:r>
          </a:p>
        </p:txBody>
      </p:sp>
      <p:sp>
        <p:nvSpPr>
          <p:cNvPr id="80" name="TextBox 79">
            <a:extLst>
              <a:ext uri="{FF2B5EF4-FFF2-40B4-BE49-F238E27FC236}">
                <a16:creationId xmlns:a16="http://schemas.microsoft.com/office/drawing/2014/main" id="{FC32B8DA-C813-2247-B96D-19D84EB567F3}"/>
              </a:ext>
            </a:extLst>
          </p:cNvPr>
          <p:cNvSpPr txBox="1"/>
          <p:nvPr/>
        </p:nvSpPr>
        <p:spPr>
          <a:xfrm>
            <a:off x="31297333" y="7516058"/>
            <a:ext cx="25442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Simulation</a:t>
            </a:r>
          </a:p>
        </p:txBody>
      </p:sp>
      <p:cxnSp>
        <p:nvCxnSpPr>
          <p:cNvPr id="15" name="Straight Arrow Connector 14">
            <a:extLst>
              <a:ext uri="{FF2B5EF4-FFF2-40B4-BE49-F238E27FC236}">
                <a16:creationId xmlns:a16="http://schemas.microsoft.com/office/drawing/2014/main" id="{543C0A19-EE77-AD4F-9094-DE123FAD2288}"/>
              </a:ext>
            </a:extLst>
          </p:cNvPr>
          <p:cNvCxnSpPr/>
          <p:nvPr/>
        </p:nvCxnSpPr>
        <p:spPr>
          <a:xfrm flipH="1">
            <a:off x="28198586" y="9169977"/>
            <a:ext cx="64084" cy="4925501"/>
          </a:xfrm>
          <a:prstGeom prst="straightConnector1">
            <a:avLst/>
          </a:prstGeom>
          <a:ln w="2159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A08B6AD-C975-8844-8EC8-53A00D564653}"/>
              </a:ext>
            </a:extLst>
          </p:cNvPr>
          <p:cNvCxnSpPr/>
          <p:nvPr/>
        </p:nvCxnSpPr>
        <p:spPr>
          <a:xfrm flipH="1">
            <a:off x="34282378" y="9196847"/>
            <a:ext cx="64084" cy="4925501"/>
          </a:xfrm>
          <a:prstGeom prst="straightConnector1">
            <a:avLst/>
          </a:prstGeom>
          <a:ln w="2159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0CD5B7B-B373-6C49-B900-3354B0194D36}"/>
              </a:ext>
            </a:extLst>
          </p:cNvPr>
          <p:cNvCxnSpPr/>
          <p:nvPr/>
        </p:nvCxnSpPr>
        <p:spPr>
          <a:xfrm flipH="1">
            <a:off x="41871294" y="9196847"/>
            <a:ext cx="64084" cy="4925501"/>
          </a:xfrm>
          <a:prstGeom prst="straightConnector1">
            <a:avLst/>
          </a:prstGeom>
          <a:ln w="2159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4BADE65-E78F-E240-89CB-391B47C7524E}"/>
              </a:ext>
            </a:extLst>
          </p:cNvPr>
          <p:cNvCxnSpPr/>
          <p:nvPr/>
        </p:nvCxnSpPr>
        <p:spPr>
          <a:xfrm flipH="1">
            <a:off x="35930222" y="9196847"/>
            <a:ext cx="64084" cy="4925501"/>
          </a:xfrm>
          <a:prstGeom prst="straightConnector1">
            <a:avLst/>
          </a:prstGeom>
          <a:ln w="2159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E962D87-C406-8341-A732-1F8090C2AFD8}"/>
              </a:ext>
            </a:extLst>
          </p:cNvPr>
          <p:cNvSpPr txBox="1"/>
          <p:nvPr/>
        </p:nvSpPr>
        <p:spPr>
          <a:xfrm>
            <a:off x="36488428" y="7574892"/>
            <a:ext cx="269817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Experiment</a:t>
            </a:r>
          </a:p>
        </p:txBody>
      </p:sp>
      <p:sp>
        <p:nvSpPr>
          <p:cNvPr id="86" name="TextBox 85">
            <a:extLst>
              <a:ext uri="{FF2B5EF4-FFF2-40B4-BE49-F238E27FC236}">
                <a16:creationId xmlns:a16="http://schemas.microsoft.com/office/drawing/2014/main" id="{7D6E1E2A-31F4-1543-AB1C-5F220F6A39F1}"/>
              </a:ext>
            </a:extLst>
          </p:cNvPr>
          <p:cNvSpPr txBox="1"/>
          <p:nvPr/>
        </p:nvSpPr>
        <p:spPr>
          <a:xfrm>
            <a:off x="39235993" y="7574891"/>
            <a:ext cx="25442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Simulation</a:t>
            </a:r>
          </a:p>
        </p:txBody>
      </p:sp>
      <p:sp>
        <p:nvSpPr>
          <p:cNvPr id="21" name="TextBox 20">
            <a:extLst>
              <a:ext uri="{FF2B5EF4-FFF2-40B4-BE49-F238E27FC236}">
                <a16:creationId xmlns:a16="http://schemas.microsoft.com/office/drawing/2014/main" id="{2CB04EE3-EC26-9242-90F1-8E3A1CBD3CF5}"/>
              </a:ext>
            </a:extLst>
          </p:cNvPr>
          <p:cNvSpPr txBox="1"/>
          <p:nvPr/>
        </p:nvSpPr>
        <p:spPr>
          <a:xfrm>
            <a:off x="27599928" y="14144863"/>
            <a:ext cx="1134221"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Time</a:t>
            </a:r>
          </a:p>
        </p:txBody>
      </p:sp>
      <p:sp>
        <p:nvSpPr>
          <p:cNvPr id="88" name="TextBox 87">
            <a:extLst>
              <a:ext uri="{FF2B5EF4-FFF2-40B4-BE49-F238E27FC236}">
                <a16:creationId xmlns:a16="http://schemas.microsoft.com/office/drawing/2014/main" id="{B6F49193-26FE-AC41-9B30-63E9DAD4C545}"/>
              </a:ext>
            </a:extLst>
          </p:cNvPr>
          <p:cNvSpPr txBox="1"/>
          <p:nvPr/>
        </p:nvSpPr>
        <p:spPr>
          <a:xfrm>
            <a:off x="35345922" y="14137407"/>
            <a:ext cx="1134221"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Time</a:t>
            </a:r>
          </a:p>
        </p:txBody>
      </p:sp>
      <p:sp>
        <p:nvSpPr>
          <p:cNvPr id="89" name="TextBox 88">
            <a:extLst>
              <a:ext uri="{FF2B5EF4-FFF2-40B4-BE49-F238E27FC236}">
                <a16:creationId xmlns:a16="http://schemas.microsoft.com/office/drawing/2014/main" id="{DEF4703E-0F3A-744A-A0FA-B8C78AD9436D}"/>
              </a:ext>
            </a:extLst>
          </p:cNvPr>
          <p:cNvSpPr txBox="1"/>
          <p:nvPr/>
        </p:nvSpPr>
        <p:spPr>
          <a:xfrm>
            <a:off x="33800497" y="14100864"/>
            <a:ext cx="109517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Gen.</a:t>
            </a:r>
          </a:p>
        </p:txBody>
      </p:sp>
      <p:sp>
        <p:nvSpPr>
          <p:cNvPr id="90" name="TextBox 89">
            <a:extLst>
              <a:ext uri="{FF2B5EF4-FFF2-40B4-BE49-F238E27FC236}">
                <a16:creationId xmlns:a16="http://schemas.microsoft.com/office/drawing/2014/main" id="{2AC9970E-8824-5447-B0D2-B794404C096A}"/>
              </a:ext>
            </a:extLst>
          </p:cNvPr>
          <p:cNvSpPr txBox="1"/>
          <p:nvPr/>
        </p:nvSpPr>
        <p:spPr>
          <a:xfrm>
            <a:off x="41506138" y="14122348"/>
            <a:ext cx="109517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Gen.</a:t>
            </a:r>
          </a:p>
        </p:txBody>
      </p:sp>
      <p:grpSp>
        <p:nvGrpSpPr>
          <p:cNvPr id="27" name="Group 26">
            <a:extLst>
              <a:ext uri="{FF2B5EF4-FFF2-40B4-BE49-F238E27FC236}">
                <a16:creationId xmlns:a16="http://schemas.microsoft.com/office/drawing/2014/main" id="{2014E6FE-C534-1A4D-B81C-F36C7C73435A}"/>
              </a:ext>
            </a:extLst>
          </p:cNvPr>
          <p:cNvGrpSpPr>
            <a:grpSpLocks noChangeAspect="1"/>
          </p:cNvGrpSpPr>
          <p:nvPr/>
        </p:nvGrpSpPr>
        <p:grpSpPr>
          <a:xfrm>
            <a:off x="3613555" y="12999603"/>
            <a:ext cx="5413406" cy="3042757"/>
            <a:chOff x="2823583" y="10735963"/>
            <a:chExt cx="6226328" cy="3499683"/>
          </a:xfrm>
        </p:grpSpPr>
        <p:grpSp>
          <p:nvGrpSpPr>
            <p:cNvPr id="91" name="Group 90">
              <a:extLst>
                <a:ext uri="{FF2B5EF4-FFF2-40B4-BE49-F238E27FC236}">
                  <a16:creationId xmlns:a16="http://schemas.microsoft.com/office/drawing/2014/main" id="{7394D042-5579-3341-BAD1-62A9C5C3087F}"/>
                </a:ext>
              </a:extLst>
            </p:cNvPr>
            <p:cNvGrpSpPr/>
            <p:nvPr/>
          </p:nvGrpSpPr>
          <p:grpSpPr>
            <a:xfrm>
              <a:off x="2823583" y="10735963"/>
              <a:ext cx="6226328" cy="2855935"/>
              <a:chOff x="4559476" y="1760868"/>
              <a:chExt cx="6226328" cy="2855935"/>
            </a:xfrm>
          </p:grpSpPr>
          <p:pic>
            <p:nvPicPr>
              <p:cNvPr id="92" name="Picture 91">
                <a:extLst>
                  <a:ext uri="{FF2B5EF4-FFF2-40B4-BE49-F238E27FC236}">
                    <a16:creationId xmlns:a16="http://schemas.microsoft.com/office/drawing/2014/main" id="{4060F67E-CF31-3C48-81CA-9340B863A66B}"/>
                  </a:ext>
                </a:extLst>
              </p:cNvPr>
              <p:cNvPicPr>
                <a:picLocks noChangeAspect="1"/>
              </p:cNvPicPr>
              <p:nvPr/>
            </p:nvPicPr>
            <p:blipFill rotWithShape="1">
              <a:blip r:embed="rId11">
                <a:extLst>
                  <a:ext uri="{28A0092B-C50C-407E-A947-70E740481C1C}">
                    <a14:useLocalDpi xmlns:a14="http://schemas.microsoft.com/office/drawing/2010/main" val="0"/>
                  </a:ext>
                </a:extLst>
              </a:blip>
              <a:srcRect l="17582" t="1227" r="16592" b="5939"/>
              <a:stretch/>
            </p:blipFill>
            <p:spPr>
              <a:xfrm>
                <a:off x="4559476" y="1760868"/>
                <a:ext cx="3018773" cy="2855934"/>
              </a:xfrm>
              <a:prstGeom prst="rect">
                <a:avLst/>
              </a:prstGeom>
            </p:spPr>
          </p:pic>
          <p:pic>
            <p:nvPicPr>
              <p:cNvPr id="93" name="Picture 92">
                <a:extLst>
                  <a:ext uri="{FF2B5EF4-FFF2-40B4-BE49-F238E27FC236}">
                    <a16:creationId xmlns:a16="http://schemas.microsoft.com/office/drawing/2014/main" id="{7B7A20B8-A74C-6A43-A6C9-E2EB4B75ECE7}"/>
                  </a:ext>
                </a:extLst>
              </p:cNvPr>
              <p:cNvPicPr>
                <a:picLocks noChangeAspect="1"/>
              </p:cNvPicPr>
              <p:nvPr/>
            </p:nvPicPr>
            <p:blipFill rotWithShape="1">
              <a:blip r:embed="rId12">
                <a:extLst>
                  <a:ext uri="{28A0092B-C50C-407E-A947-70E740481C1C}">
                    <a14:useLocalDpi xmlns:a14="http://schemas.microsoft.com/office/drawing/2010/main" val="0"/>
                  </a:ext>
                </a:extLst>
              </a:blip>
              <a:srcRect l="17571" r="17909" b="8656"/>
              <a:stretch/>
            </p:blipFill>
            <p:spPr>
              <a:xfrm>
                <a:off x="7778666" y="1760869"/>
                <a:ext cx="3007138" cy="2855934"/>
              </a:xfrm>
              <a:prstGeom prst="rect">
                <a:avLst/>
              </a:prstGeom>
            </p:spPr>
          </p:pic>
          <p:grpSp>
            <p:nvGrpSpPr>
              <p:cNvPr id="94" name="Group 93">
                <a:extLst>
                  <a:ext uri="{FF2B5EF4-FFF2-40B4-BE49-F238E27FC236}">
                    <a16:creationId xmlns:a16="http://schemas.microsoft.com/office/drawing/2014/main" id="{E738032C-D59B-CE4F-A431-43D7233603BC}"/>
                  </a:ext>
                </a:extLst>
              </p:cNvPr>
              <p:cNvGrpSpPr/>
              <p:nvPr/>
            </p:nvGrpSpPr>
            <p:grpSpPr>
              <a:xfrm>
                <a:off x="6386243" y="1797100"/>
                <a:ext cx="1021978" cy="283285"/>
                <a:chOff x="1399354" y="4123763"/>
                <a:chExt cx="1021978" cy="283285"/>
              </a:xfrm>
            </p:grpSpPr>
            <p:cxnSp>
              <p:nvCxnSpPr>
                <p:cNvPr id="96" name="Straight Connector 95">
                  <a:extLst>
                    <a:ext uri="{FF2B5EF4-FFF2-40B4-BE49-F238E27FC236}">
                      <a16:creationId xmlns:a16="http://schemas.microsoft.com/office/drawing/2014/main" id="{4A434A39-A716-FC46-834E-BFEBC19831B0}"/>
                    </a:ext>
                  </a:extLst>
                </p:cNvPr>
                <p:cNvCxnSpPr/>
                <p:nvPr/>
              </p:nvCxnSpPr>
              <p:spPr>
                <a:xfrm flipV="1">
                  <a:off x="1399354" y="4267197"/>
                  <a:ext cx="1005840" cy="1"/>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953068-C7AB-A548-80F7-754A56F3BA87}"/>
                    </a:ext>
                  </a:extLst>
                </p:cNvPr>
                <p:cNvCxnSpPr/>
                <p:nvPr/>
              </p:nvCxnSpPr>
              <p:spPr>
                <a:xfrm>
                  <a:off x="1399354" y="4123763"/>
                  <a:ext cx="0" cy="27432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F522E83-418A-8A40-8827-2775A63BD91C}"/>
                    </a:ext>
                  </a:extLst>
                </p:cNvPr>
                <p:cNvCxnSpPr/>
                <p:nvPr/>
              </p:nvCxnSpPr>
              <p:spPr>
                <a:xfrm>
                  <a:off x="2421332" y="4132728"/>
                  <a:ext cx="0" cy="27432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90E915CF-6F4F-0F49-B46D-6199CDD6259F}"/>
                  </a:ext>
                </a:extLst>
              </p:cNvPr>
              <p:cNvSpPr txBox="1"/>
              <p:nvPr/>
            </p:nvSpPr>
            <p:spPr>
              <a:xfrm>
                <a:off x="6386243" y="2020253"/>
                <a:ext cx="979755" cy="461665"/>
              </a:xfrm>
              <a:prstGeom prst="rect">
                <a:avLst/>
              </a:prstGeom>
              <a:noFill/>
            </p:spPr>
            <p:txBody>
              <a:bodyPr wrap="none" rtlCol="0">
                <a:spAutoFit/>
              </a:bodyPr>
              <a:lstStyle/>
              <a:p>
                <a:r>
                  <a:rPr lang="en-US" sz="2400" dirty="0">
                    <a:solidFill>
                      <a:schemeClr val="bg1"/>
                    </a:solidFill>
                  </a:rPr>
                  <a:t>50 </a:t>
                </a:r>
                <a:r>
                  <a:rPr lang="en-US" sz="2400" dirty="0" err="1">
                    <a:solidFill>
                      <a:schemeClr val="bg1"/>
                    </a:solidFill>
                  </a:rPr>
                  <a:t>μm</a:t>
                </a:r>
                <a:endParaRPr lang="en-US" sz="2400" dirty="0">
                  <a:solidFill>
                    <a:schemeClr val="bg1"/>
                  </a:solidFill>
                </a:endParaRPr>
              </a:p>
            </p:txBody>
          </p:sp>
        </p:grpSp>
        <p:sp>
          <p:nvSpPr>
            <p:cNvPr id="99" name="TextBox 98">
              <a:extLst>
                <a:ext uri="{FF2B5EF4-FFF2-40B4-BE49-F238E27FC236}">
                  <a16:creationId xmlns:a16="http://schemas.microsoft.com/office/drawing/2014/main" id="{EDFC48CE-D5E3-2144-9CDB-BD2F2C3B3C73}"/>
                </a:ext>
              </a:extLst>
            </p:cNvPr>
            <p:cNvSpPr txBox="1"/>
            <p:nvPr/>
          </p:nvSpPr>
          <p:spPr>
            <a:xfrm>
              <a:off x="3582053" y="13589315"/>
              <a:ext cx="144142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Floral</a:t>
              </a:r>
            </a:p>
          </p:txBody>
        </p:sp>
        <p:sp>
          <p:nvSpPr>
            <p:cNvPr id="104" name="TextBox 103">
              <a:extLst>
                <a:ext uri="{FF2B5EF4-FFF2-40B4-BE49-F238E27FC236}">
                  <a16:creationId xmlns:a16="http://schemas.microsoft.com/office/drawing/2014/main" id="{302B2C6B-082B-9245-9A9C-E2DC3B75A89C}"/>
                </a:ext>
              </a:extLst>
            </p:cNvPr>
            <p:cNvSpPr txBox="1"/>
            <p:nvPr/>
          </p:nvSpPr>
          <p:spPr>
            <a:xfrm>
              <a:off x="6750275" y="13537052"/>
              <a:ext cx="169790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Fractal</a:t>
              </a:r>
            </a:p>
          </p:txBody>
        </p:sp>
      </p:grpSp>
      <p:sp>
        <p:nvSpPr>
          <p:cNvPr id="25" name="Rectangle 24">
            <a:extLst>
              <a:ext uri="{FF2B5EF4-FFF2-40B4-BE49-F238E27FC236}">
                <a16:creationId xmlns:a16="http://schemas.microsoft.com/office/drawing/2014/main" id="{15142BD3-4921-0D4A-9DDF-0D5A14072A12}"/>
              </a:ext>
            </a:extLst>
          </p:cNvPr>
          <p:cNvSpPr/>
          <p:nvPr/>
        </p:nvSpPr>
        <p:spPr>
          <a:xfrm>
            <a:off x="902177" y="17601051"/>
            <a:ext cx="10908952" cy="5016758"/>
          </a:xfrm>
          <a:prstGeom prst="rect">
            <a:avLst/>
          </a:prstGeom>
        </p:spPr>
        <p:txBody>
          <a:bodyPr wrap="square">
            <a:spAutoFit/>
          </a:bodyPr>
          <a:lstStyle/>
          <a:p>
            <a:r>
              <a:rPr lang="en-US" sz="3200" dirty="0">
                <a:latin typeface="Arial" panose="020B0604020202020204" pitchFamily="34" charset="0"/>
                <a:cs typeface="Arial" panose="020B0604020202020204" pitchFamily="34" charset="0"/>
              </a:rPr>
              <a:t>The primary goal of this research is to develop a computational model for rupture in lipid membranes, examining specifically</a:t>
            </a:r>
            <a:r>
              <a:rPr lang="en-US" sz="3200" i="1" dirty="0">
                <a:latin typeface="Arial" panose="020B0604020202020204" pitchFamily="34" charset="0"/>
                <a:cs typeface="Arial" panose="020B0604020202020204" pitchFamily="34" charset="0"/>
              </a:rPr>
              <a:t> why different fracture morphologies appear</a:t>
            </a:r>
            <a:r>
              <a:rPr lang="en-US" sz="3200" dirty="0">
                <a:latin typeface="Arial" panose="020B0604020202020204" pitchFamily="34" charset="0"/>
                <a:cs typeface="Arial" panose="020B0604020202020204" pitchFamily="34" charset="0"/>
              </a:rPr>
              <a:t> and </a:t>
            </a:r>
            <a:r>
              <a:rPr lang="en-US" sz="3200" i="1" dirty="0">
                <a:latin typeface="Arial" panose="020B0604020202020204" pitchFamily="34" charset="0"/>
                <a:cs typeface="Arial" panose="020B0604020202020204" pitchFamily="34" charset="0"/>
              </a:rPr>
              <a:t>how the fracture morphology is a function of membrane properties and lipid structure</a:t>
            </a:r>
            <a:r>
              <a:rPr lang="en-US" sz="3200" dirty="0">
                <a:latin typeface="Arial" panose="020B0604020202020204" pitchFamily="34" charset="0"/>
                <a:cs typeface="Arial" panose="020B0604020202020204" pitchFamily="34" charset="0"/>
              </a:rPr>
              <a:t>. Research activities include</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Develop a 2D Cellular Automation of lipid membrane pining and rupture using </a:t>
            </a:r>
            <a:r>
              <a:rPr lang="en-US" sz="3200" dirty="0" err="1">
                <a:latin typeface="Arial" panose="020B0604020202020204" pitchFamily="34" charset="0"/>
                <a:cs typeface="Arial" panose="020B0604020202020204" pitchFamily="34" charset="0"/>
              </a:rPr>
              <a:t>Matlab</a:t>
            </a:r>
            <a:r>
              <a:rPr lang="en-US" sz="3200" dirty="0">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Make qualitative comparisons of simulation results with experimental data</a:t>
            </a:r>
          </a:p>
        </p:txBody>
      </p:sp>
      <p:sp>
        <p:nvSpPr>
          <p:cNvPr id="116" name="TextBox 115">
            <a:extLst>
              <a:ext uri="{FF2B5EF4-FFF2-40B4-BE49-F238E27FC236}">
                <a16:creationId xmlns:a16="http://schemas.microsoft.com/office/drawing/2014/main" id="{9846C6F2-1FB6-4440-97EF-DE5D5C7B899D}"/>
              </a:ext>
            </a:extLst>
          </p:cNvPr>
          <p:cNvSpPr txBox="1"/>
          <p:nvPr/>
        </p:nvSpPr>
        <p:spPr>
          <a:xfrm>
            <a:off x="14329544" y="22015807"/>
            <a:ext cx="11395060" cy="10407016"/>
          </a:xfrm>
          <a:prstGeom prst="rect">
            <a:avLst/>
          </a:prstGeom>
          <a:noFill/>
        </p:spPr>
        <p:txBody>
          <a:bodyPr wrap="square" rtlCol="0">
            <a:normAutofit lnSpcReduction="10000"/>
          </a:bodyPr>
          <a:lstStyle/>
          <a:p>
            <a:pPr marL="762000" indent="-762000">
              <a:buFont typeface="+mj-lt"/>
              <a:buAutoNum type="arabicPeriod"/>
            </a:pPr>
            <a:r>
              <a:rPr lang="en-US" sz="4400" dirty="0">
                <a:latin typeface="Arial" panose="020B0604020202020204" pitchFamily="34" charset="0"/>
                <a:cs typeface="Arial" panose="020B0604020202020204" pitchFamily="34" charset="0"/>
              </a:rPr>
              <a:t>Create initial state of circular lipid CA cells</a:t>
            </a:r>
          </a:p>
          <a:p>
            <a:pPr marL="762000" indent="-762000">
              <a:buFont typeface="+mj-lt"/>
              <a:buAutoNum type="arabicPeriod"/>
            </a:pPr>
            <a:r>
              <a:rPr lang="en-US" sz="4400" dirty="0">
                <a:latin typeface="Arial" panose="020B0604020202020204" pitchFamily="34" charset="0"/>
                <a:cs typeface="Arial" panose="020B0604020202020204" pitchFamily="34" charset="0"/>
              </a:rPr>
              <a:t>Expand lipid by one cell radially</a:t>
            </a:r>
          </a:p>
          <a:p>
            <a:pPr marL="762000" indent="-762000">
              <a:buFont typeface="+mj-lt"/>
              <a:buAutoNum type="arabicPeriod"/>
            </a:pPr>
            <a:r>
              <a:rPr lang="en-US" sz="4400" dirty="0">
                <a:latin typeface="Arial" panose="020B0604020202020204" pitchFamily="34" charset="0"/>
                <a:cs typeface="Arial" panose="020B0604020202020204" pitchFamily="34" charset="0"/>
              </a:rPr>
              <a:t>Determine whether cell becomes a regular pin or cluster pin site based on user-defined probabilities </a:t>
            </a:r>
            <a:r>
              <a:rPr lang="en-US" sz="4400" i="1" dirty="0" err="1">
                <a:latin typeface="Arial" panose="020B0604020202020204" pitchFamily="34" charset="0"/>
                <a:cs typeface="Arial" panose="020B0604020202020204" pitchFamily="34" charset="0"/>
              </a:rPr>
              <a:t>P</a:t>
            </a:r>
            <a:r>
              <a:rPr lang="en-US" sz="4400" i="1" baseline="-25000" dirty="0" err="1">
                <a:latin typeface="Arial" panose="020B0604020202020204" pitchFamily="34" charset="0"/>
                <a:cs typeface="Arial" panose="020B0604020202020204" pitchFamily="34" charset="0"/>
              </a:rPr>
              <a:t>n</a:t>
            </a:r>
            <a:r>
              <a:rPr lang="en-US" sz="4400" dirty="0">
                <a:latin typeface="Arial" panose="020B0604020202020204" pitchFamily="34" charset="0"/>
                <a:cs typeface="Arial" panose="020B0604020202020204" pitchFamily="34" charset="0"/>
              </a:rPr>
              <a:t> and </a:t>
            </a:r>
            <a:r>
              <a:rPr lang="en-US" sz="4400" i="1" dirty="0">
                <a:latin typeface="Arial" panose="020B0604020202020204" pitchFamily="34" charset="0"/>
                <a:cs typeface="Arial" panose="020B0604020202020204" pitchFamily="34" charset="0"/>
              </a:rPr>
              <a:t>T</a:t>
            </a:r>
            <a:r>
              <a:rPr lang="en-US" sz="4400" dirty="0">
                <a:latin typeface="Arial" panose="020B0604020202020204" pitchFamily="34" charset="0"/>
                <a:cs typeface="Arial" panose="020B0604020202020204" pitchFamily="34" charset="0"/>
              </a:rPr>
              <a:t>, respectively</a:t>
            </a:r>
          </a:p>
          <a:p>
            <a:pPr marL="762000" indent="-762000">
              <a:buFont typeface="+mj-lt"/>
              <a:buAutoNum type="arabicPeriod"/>
            </a:pPr>
            <a:r>
              <a:rPr lang="en-US" sz="4400" dirty="0">
                <a:latin typeface="Arial" panose="020B0604020202020204" pitchFamily="34" charset="0"/>
                <a:cs typeface="Arial" panose="020B0604020202020204" pitchFamily="34" charset="0"/>
              </a:rPr>
              <a:t>Compute tension in pinned cells</a:t>
            </a:r>
          </a:p>
          <a:p>
            <a:pPr marL="762000" indent="-762000">
              <a:buFont typeface="+mj-lt"/>
              <a:buAutoNum type="arabicPeriod"/>
            </a:pPr>
            <a:r>
              <a:rPr lang="en-US" sz="4400" dirty="0">
                <a:latin typeface="Arial" panose="020B0604020202020204" pitchFamily="34" charset="0"/>
                <a:cs typeface="Arial" panose="020B0604020202020204" pitchFamily="34" charset="0"/>
              </a:rPr>
              <a:t>Invasion percolation routine to determine cluster growth throughout lipid</a:t>
            </a:r>
          </a:p>
          <a:p>
            <a:pPr marL="762000" indent="-762000">
              <a:buFont typeface="+mj-lt"/>
              <a:buAutoNum type="arabicPeriod"/>
            </a:pPr>
            <a:r>
              <a:rPr lang="en-US" sz="4400" dirty="0" err="1">
                <a:latin typeface="Arial" panose="020B0604020202020204" pitchFamily="34" charset="0"/>
                <a:cs typeface="Arial" panose="020B0604020202020204" pitchFamily="34" charset="0"/>
              </a:rPr>
              <a:t>Recompute</a:t>
            </a:r>
            <a:r>
              <a:rPr lang="en-US" sz="4400" dirty="0">
                <a:latin typeface="Arial" panose="020B0604020202020204" pitchFamily="34" charset="0"/>
                <a:cs typeface="Arial" panose="020B0604020202020204" pitchFamily="34" charset="0"/>
              </a:rPr>
              <a:t> tensions in pinned cells</a:t>
            </a:r>
          </a:p>
          <a:p>
            <a:pPr marL="762000" indent="-762000">
              <a:buFont typeface="+mj-lt"/>
              <a:buAutoNum type="arabicPeriod"/>
            </a:pPr>
            <a:r>
              <a:rPr lang="en-US" sz="4400" dirty="0">
                <a:latin typeface="Arial" panose="020B0604020202020204" pitchFamily="34" charset="0"/>
                <a:cs typeface="Arial" panose="020B0604020202020204" pitchFamily="34" charset="0"/>
              </a:rPr>
              <a:t>If tensions are greater than a critical value </a:t>
            </a:r>
            <a:r>
              <a:rPr lang="en-US" sz="4400" i="1" dirty="0">
                <a:latin typeface="Arial" panose="020B0604020202020204" pitchFamily="34" charset="0"/>
                <a:cs typeface="Arial" panose="020B0604020202020204" pitchFamily="34" charset="0"/>
              </a:rPr>
              <a:t>B</a:t>
            </a:r>
            <a:r>
              <a:rPr lang="en-US" sz="4400" dirty="0">
                <a:latin typeface="Arial" panose="020B0604020202020204" pitchFamily="34" charset="0"/>
                <a:cs typeface="Arial" panose="020B0604020202020204" pitchFamily="34" charset="0"/>
              </a:rPr>
              <a:t>, cells “fracture” and release energy as dictated by whether they are a regular or cluster pin</a:t>
            </a:r>
          </a:p>
          <a:p>
            <a:pPr marL="762000" indent="-762000">
              <a:buFont typeface="+mj-lt"/>
              <a:buAutoNum type="arabicPeriod"/>
            </a:pPr>
            <a:r>
              <a:rPr lang="en-US" sz="4400" dirty="0">
                <a:latin typeface="Arial" panose="020B0604020202020204" pitchFamily="34" charset="0"/>
                <a:cs typeface="Arial" panose="020B0604020202020204" pitchFamily="34" charset="0"/>
              </a:rPr>
              <a:t>Loop back to 2 and repeat for </a:t>
            </a:r>
            <a:r>
              <a:rPr lang="en-US" sz="4400" i="1" dirty="0">
                <a:latin typeface="Arial" panose="020B0604020202020204" pitchFamily="34" charset="0"/>
                <a:cs typeface="Arial" panose="020B0604020202020204" pitchFamily="34" charset="0"/>
              </a:rPr>
              <a:t>N</a:t>
            </a:r>
            <a:r>
              <a:rPr lang="en-US" sz="4400" dirty="0">
                <a:latin typeface="Arial" panose="020B0604020202020204" pitchFamily="34" charset="0"/>
                <a:cs typeface="Arial" panose="020B0604020202020204" pitchFamily="34" charset="0"/>
              </a:rPr>
              <a:t> generations</a:t>
            </a:r>
          </a:p>
        </p:txBody>
      </p:sp>
      <p:grpSp>
        <p:nvGrpSpPr>
          <p:cNvPr id="117" name="Group 116">
            <a:extLst>
              <a:ext uri="{FF2B5EF4-FFF2-40B4-BE49-F238E27FC236}">
                <a16:creationId xmlns:a16="http://schemas.microsoft.com/office/drawing/2014/main" id="{676D5D69-3DEE-A54B-A256-1535C7BF8063}"/>
              </a:ext>
            </a:extLst>
          </p:cNvPr>
          <p:cNvGrpSpPr>
            <a:grpSpLocks noChangeAspect="1"/>
          </p:cNvGrpSpPr>
          <p:nvPr/>
        </p:nvGrpSpPr>
        <p:grpSpPr>
          <a:xfrm>
            <a:off x="1316746" y="28414811"/>
            <a:ext cx="10740540" cy="3710387"/>
            <a:chOff x="3445655" y="3908176"/>
            <a:chExt cx="6400608" cy="2211130"/>
          </a:xfrm>
        </p:grpSpPr>
        <p:pic>
          <p:nvPicPr>
            <p:cNvPr id="118" name="Picture 117">
              <a:extLst>
                <a:ext uri="{FF2B5EF4-FFF2-40B4-BE49-F238E27FC236}">
                  <a16:creationId xmlns:a16="http://schemas.microsoft.com/office/drawing/2014/main" id="{4E62976D-C9A9-C741-B8FF-8DE266CB02E6}"/>
                </a:ext>
              </a:extLst>
            </p:cNvPr>
            <p:cNvPicPr>
              <a:picLocks noChangeAspect="1"/>
            </p:cNvPicPr>
            <p:nvPr/>
          </p:nvPicPr>
          <p:blipFill rotWithShape="1">
            <a:blip r:embed="rId13">
              <a:extLst>
                <a:ext uri="{28A0092B-C50C-407E-A947-70E740481C1C}">
                  <a14:useLocalDpi xmlns:a14="http://schemas.microsoft.com/office/drawing/2010/main" val="0"/>
                </a:ext>
              </a:extLst>
            </a:blip>
            <a:srcRect l="44234" t="19630" r="15733" b="23776"/>
            <a:stretch/>
          </p:blipFill>
          <p:spPr>
            <a:xfrm rot="5400000">
              <a:off x="7237459" y="3693292"/>
              <a:ext cx="1692182" cy="2121950"/>
            </a:xfrm>
            <a:prstGeom prst="rect">
              <a:avLst/>
            </a:prstGeom>
          </p:spPr>
        </p:pic>
        <p:pic>
          <p:nvPicPr>
            <p:cNvPr id="120" name="Picture 119">
              <a:extLst>
                <a:ext uri="{FF2B5EF4-FFF2-40B4-BE49-F238E27FC236}">
                  <a16:creationId xmlns:a16="http://schemas.microsoft.com/office/drawing/2014/main" id="{BBCF97B1-EB6E-5C41-A636-7ADFDF899E20}"/>
                </a:ext>
              </a:extLst>
            </p:cNvPr>
            <p:cNvPicPr>
              <a:picLocks noChangeAspect="1"/>
            </p:cNvPicPr>
            <p:nvPr/>
          </p:nvPicPr>
          <p:blipFill>
            <a:blip r:embed="rId14"/>
            <a:stretch>
              <a:fillRect/>
            </a:stretch>
          </p:blipFill>
          <p:spPr>
            <a:xfrm>
              <a:off x="3753646" y="4080979"/>
              <a:ext cx="1504156" cy="1489457"/>
            </a:xfrm>
            <a:prstGeom prst="rect">
              <a:avLst/>
            </a:prstGeom>
          </p:spPr>
        </p:pic>
        <p:sp>
          <p:nvSpPr>
            <p:cNvPr id="121" name="TextBox 120">
              <a:extLst>
                <a:ext uri="{FF2B5EF4-FFF2-40B4-BE49-F238E27FC236}">
                  <a16:creationId xmlns:a16="http://schemas.microsoft.com/office/drawing/2014/main" id="{957F3E63-DF74-1947-A4F2-4CCB4766F620}"/>
                </a:ext>
              </a:extLst>
            </p:cNvPr>
            <p:cNvSpPr txBox="1"/>
            <p:nvPr/>
          </p:nvSpPr>
          <p:spPr>
            <a:xfrm>
              <a:off x="3445655" y="5660773"/>
              <a:ext cx="2278527" cy="458533"/>
            </a:xfrm>
            <a:prstGeom prst="rect">
              <a:avLst/>
            </a:prstGeom>
            <a:noFill/>
          </p:spPr>
          <p:txBody>
            <a:bodyPr wrap="none" rtlCol="0">
              <a:spAutoFit/>
            </a:bodyPr>
            <a:lstStyle/>
            <a:p>
              <a:r>
                <a:rPr lang="en-US" sz="4400" b="1" dirty="0">
                  <a:latin typeface="Arial" panose="020B0604020202020204" pitchFamily="34" charset="0"/>
                  <a:cs typeface="Arial" panose="020B0604020202020204" pitchFamily="34" charset="0"/>
                </a:rPr>
                <a:t>Generation: 1</a:t>
              </a:r>
            </a:p>
          </p:txBody>
        </p:sp>
        <p:sp>
          <p:nvSpPr>
            <p:cNvPr id="124" name="TextBox 123">
              <a:extLst>
                <a:ext uri="{FF2B5EF4-FFF2-40B4-BE49-F238E27FC236}">
                  <a16:creationId xmlns:a16="http://schemas.microsoft.com/office/drawing/2014/main" id="{20EAB4D2-EEB4-434D-94C1-4EA5D72F7564}"/>
                </a:ext>
              </a:extLst>
            </p:cNvPr>
            <p:cNvSpPr txBox="1"/>
            <p:nvPr/>
          </p:nvSpPr>
          <p:spPr>
            <a:xfrm>
              <a:off x="7006033" y="5660773"/>
              <a:ext cx="2840230" cy="458533"/>
            </a:xfrm>
            <a:prstGeom prst="rect">
              <a:avLst/>
            </a:prstGeom>
            <a:noFill/>
          </p:spPr>
          <p:txBody>
            <a:bodyPr wrap="none" rtlCol="0">
              <a:spAutoFit/>
            </a:bodyPr>
            <a:lstStyle/>
            <a:p>
              <a:r>
                <a:rPr lang="en-US" sz="4400" b="1" dirty="0">
                  <a:latin typeface="Arial" panose="020B0604020202020204" pitchFamily="34" charset="0"/>
                  <a:cs typeface="Arial" panose="020B0604020202020204" pitchFamily="34" charset="0"/>
                </a:rPr>
                <a:t>Generation: 4000</a:t>
              </a:r>
            </a:p>
          </p:txBody>
        </p:sp>
        <p:sp>
          <p:nvSpPr>
            <p:cNvPr id="125" name="Right Arrow 124">
              <a:extLst>
                <a:ext uri="{FF2B5EF4-FFF2-40B4-BE49-F238E27FC236}">
                  <a16:creationId xmlns:a16="http://schemas.microsoft.com/office/drawing/2014/main" id="{CA3C69AC-DDF0-3940-B160-6267FCD8BD62}"/>
                </a:ext>
              </a:extLst>
            </p:cNvPr>
            <p:cNvSpPr/>
            <p:nvPr/>
          </p:nvSpPr>
          <p:spPr>
            <a:xfrm>
              <a:off x="5486400" y="4714875"/>
              <a:ext cx="1300163" cy="2857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6" name="Shape 103">
                <a:extLst>
                  <a:ext uri="{FF2B5EF4-FFF2-40B4-BE49-F238E27FC236}">
                    <a16:creationId xmlns:a16="http://schemas.microsoft.com/office/drawing/2014/main" id="{7DCA4314-2618-ED42-BECD-FC3FF9227B20}"/>
                  </a:ext>
                </a:extLst>
              </p:cNvPr>
              <p:cNvSpPr/>
              <p:nvPr/>
            </p:nvSpPr>
            <p:spPr>
              <a:xfrm>
                <a:off x="14329544" y="6947402"/>
                <a:ext cx="11208269" cy="13162028"/>
              </a:xfrm>
              <a:prstGeom prst="rect">
                <a:avLst/>
              </a:prstGeom>
              <a:noFill/>
              <a:ln>
                <a:noFill/>
              </a:ln>
            </p:spPr>
            <p:txBody>
              <a:bodyPr wrap="square" lIns="0" tIns="41125" rIns="0" bIns="41125" numCol="1" anchor="t" anchorCtr="0">
                <a:normAutofit fontScale="25000" lnSpcReduction="20000"/>
              </a:bodyPr>
              <a:lstStyle/>
              <a:p>
                <a:pPr lvl="0" algn="just">
                  <a:buSzPct val="25000"/>
                </a:pPr>
                <a:r>
                  <a:rPr lang="en-US" sz="12800" dirty="0">
                    <a:solidFill>
                      <a:schemeClr val="dk1"/>
                    </a:solidFill>
                    <a:latin typeface="Arial" panose="020B0604020202020204" pitchFamily="34" charset="0"/>
                    <a:ea typeface="Calibri"/>
                    <a:cs typeface="Arial" panose="020B0604020202020204" pitchFamily="34" charset="0"/>
                    <a:sym typeface="Calibri"/>
                  </a:rPr>
                  <a:t>The simulation of these rupture patterns was created through manipulation of two properties. The first property is the probability of pinning sites and cluster. A pinned site is a node that has the bottom and top layer of the bilayer connected, while a cluster is a chain of these pinned sites across the bilayer. Each site has a tension value that is linearly proportional to the radius of the bilayer:</a:t>
                </a: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lvl="0" algn="ctr">
                  <a:buSzPct val="25000"/>
                </a:pPr>
                <a14:m>
                  <m:oMath xmlns:m="http://schemas.openxmlformats.org/officeDocument/2006/math">
                    <m:r>
                      <a:rPr lang="en-US" sz="12800" b="0" i="1" smtClean="0">
                        <a:effectLst/>
                        <a:latin typeface="Cambria Math" panose="02040503050406030204" pitchFamily="18" charset="0"/>
                        <a:ea typeface="Calibri" panose="020F0502020204030204" pitchFamily="34" charset="0"/>
                        <a:cs typeface="Times New Roman" panose="02020603050405020304" pitchFamily="18" charset="0"/>
                      </a:rPr>
                      <m:t>𝑇</m:t>
                    </m:r>
                    <m:r>
                      <a:rPr lang="en-US" sz="12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800" i="1">
                            <a:effectLst/>
                            <a:latin typeface="Cambria Math" panose="02040503050406030204" pitchFamily="18" charset="0"/>
                          </a:rPr>
                        </m:ctrlPr>
                      </m:fPr>
                      <m:num>
                        <m:sSub>
                          <m:sSubPr>
                            <m:ctrlPr>
                              <a:rPr lang="en-US" sz="12800" i="1">
                                <a:effectLst/>
                                <a:latin typeface="Cambria Math" panose="02040503050406030204" pitchFamily="18" charset="0"/>
                              </a:rPr>
                            </m:ctrlPr>
                          </m:sSub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𝑎𝑛𝑛𝑢𝑙𝑢𝑠</m:t>
                            </m:r>
                          </m:sub>
                        </m:sSub>
                        <m:r>
                          <a:rPr lang="en-US" sz="12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800" i="1">
                                <a:effectLst/>
                                <a:latin typeface="Cambria Math" panose="02040503050406030204" pitchFamily="18" charset="0"/>
                              </a:rPr>
                            </m:ctrlPr>
                          </m:sSub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𝑝𝑖𝑛𝑟𝑎𝑑𝑖𝑢𝑠</m:t>
                            </m:r>
                          </m:sub>
                        </m:sSub>
                      </m:num>
                      <m:den>
                        <m:sSub>
                          <m:sSubPr>
                            <m:ctrlPr>
                              <a:rPr lang="en-US" sz="12800" i="1">
                                <a:effectLst/>
                                <a:latin typeface="Cambria Math" panose="02040503050406030204" pitchFamily="18" charset="0"/>
                              </a:rPr>
                            </m:ctrlPr>
                          </m:sSub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den>
                    </m:f>
                  </m:oMath>
                </a14:m>
                <a:r>
                  <a:rPr lang="en-US" sz="12800" dirty="0">
                    <a:solidFill>
                      <a:schemeClr val="dk1"/>
                    </a:solidFill>
                    <a:latin typeface="Arial" panose="020B0604020202020204" pitchFamily="34" charset="0"/>
                    <a:ea typeface="Calibri"/>
                    <a:cs typeface="Arial" panose="020B0604020202020204" pitchFamily="34" charset="0"/>
                    <a:sym typeface="Calibri"/>
                  </a:rPr>
                  <a:t>	</a:t>
                </a: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r>
                  <a:rPr lang="en-US" sz="12800" dirty="0">
                    <a:solidFill>
                      <a:schemeClr val="dk1"/>
                    </a:solidFill>
                    <a:latin typeface="Arial" panose="020B0604020202020204" pitchFamily="34" charset="0"/>
                    <a:ea typeface="Calibri"/>
                    <a:cs typeface="Arial" panose="020B0604020202020204" pitchFamily="34" charset="0"/>
                    <a:sym typeface="Calibri"/>
                  </a:rPr>
                  <a:t>And each pinned site has constant bond strength determined by the </a:t>
                </a:r>
                <a:r>
                  <a:rPr lang="en-US" sz="12800" dirty="0">
                    <a:latin typeface="Arial" panose="020B0604020202020204" pitchFamily="34" charset="0"/>
                    <a:ea typeface="Calibri"/>
                    <a:cs typeface="Arial" panose="020B0604020202020204" pitchFamily="34" charset="0"/>
                    <a:sym typeface="Calibri"/>
                  </a:rPr>
                  <a:t>following</a:t>
                </a:r>
                <a:r>
                  <a:rPr lang="en-US" sz="12800" dirty="0">
                    <a:solidFill>
                      <a:schemeClr val="dk1"/>
                    </a:solidFill>
                    <a:latin typeface="Arial" panose="020B0604020202020204" pitchFamily="34" charset="0"/>
                    <a:ea typeface="Calibri"/>
                    <a:cs typeface="Arial" panose="020B0604020202020204" pitchFamily="34" charset="0"/>
                    <a:sym typeface="Calibri"/>
                  </a:rPr>
                  <a:t> equation: </a:t>
                </a: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algn="ctr">
                  <a:spcAft>
                    <a:spcPts val="800"/>
                  </a:spcAft>
                </a:pPr>
                <a14:m>
                  <m:oMath xmlns:m="http://schemas.openxmlformats.org/officeDocument/2006/math">
                    <m:r>
                      <a:rPr lang="en-US" sz="12800" i="1">
                        <a:latin typeface="Cambria Math" panose="02040503050406030204" pitchFamily="18" charset="0"/>
                        <a:ea typeface="Calibri" panose="020F0502020204030204" pitchFamily="34" charset="0"/>
                        <a:cs typeface="Times New Roman" panose="02020603050405020304" pitchFamily="18" charset="0"/>
                      </a:rPr>
                      <m:t>𝐵</m:t>
                    </m:r>
                    <m:r>
                      <a:rPr lang="en-US" sz="12800">
                        <a:effectLst/>
                        <a:latin typeface="Cambria Math" panose="02040503050406030204" pitchFamily="18" charset="0"/>
                        <a:ea typeface="Calibri" panose="020F0502020204030204" pitchFamily="34" charset="0"/>
                        <a:cs typeface="Times New Roman" panose="02020603050405020304" pitchFamily="18" charset="0"/>
                      </a:rPr>
                      <m:t> </m:t>
                    </m:r>
                    <m:r>
                      <a:rPr lang="en-US" sz="12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12800" i="1">
                            <a:effectLst/>
                            <a:latin typeface="Cambria Math" panose="02040503050406030204" pitchFamily="18" charset="0"/>
                          </a:rPr>
                        </m:ctrlPr>
                      </m:sSupPr>
                      <m:e>
                        <m:d>
                          <m:dPr>
                            <m:ctrlPr>
                              <a:rPr lang="en-US" sz="12800" i="1">
                                <a:effectLst/>
                                <a:latin typeface="Cambria Math" panose="02040503050406030204" pitchFamily="18" charset="0"/>
                              </a:rPr>
                            </m:ctrlPr>
                          </m:dPr>
                          <m:e>
                            <m:f>
                              <m:fPr>
                                <m:ctrlPr>
                                  <a:rPr lang="en-US" sz="12800" i="1">
                                    <a:effectLst/>
                                    <a:latin typeface="Cambria Math" panose="02040503050406030204" pitchFamily="18" charset="0"/>
                                  </a:rPr>
                                </m:ctrlPr>
                              </m:fPr>
                              <m:num>
                                <m:r>
                                  <a:rPr lang="en-US" sz="12800" i="1">
                                    <a:effectLst/>
                                    <a:latin typeface="Cambria Math" panose="02040503050406030204" pitchFamily="18" charset="0"/>
                                    <a:ea typeface="Calibri" panose="020F0502020204030204" pitchFamily="34" charset="0"/>
                                    <a:cs typeface="Times New Roman" panose="02020603050405020304" pitchFamily="18" charset="0"/>
                                  </a:rPr>
                                  <m:t>19</m:t>
                                </m:r>
                              </m:num>
                              <m:den>
                                <m:r>
                                  <a:rPr lang="en-US" sz="12800" i="1">
                                    <a:effectLst/>
                                    <a:latin typeface="Cambria Math" panose="02040503050406030204" pitchFamily="18" charset="0"/>
                                    <a:ea typeface="Calibri" panose="020F0502020204030204" pitchFamily="34" charset="0"/>
                                    <a:cs typeface="Times New Roman" panose="02020603050405020304" pitchFamily="18" charset="0"/>
                                  </a:rPr>
                                  <m:t>32</m:t>
                                </m:r>
                              </m:den>
                            </m:f>
                          </m:e>
                        </m:d>
                      </m:e>
                      <m:sup>
                        <m:r>
                          <a:rPr lang="en-US" sz="12800" i="1">
                            <a:effectLst/>
                            <a:latin typeface="Cambria Math" panose="02040503050406030204" pitchFamily="18" charset="0"/>
                            <a:ea typeface="Calibri" panose="020F0502020204030204" pitchFamily="34" charset="0"/>
                            <a:cs typeface="Times New Roman" panose="02020603050405020304" pitchFamily="18" charset="0"/>
                          </a:rPr>
                          <m:t>𝐶</m:t>
                        </m:r>
                      </m:sup>
                    </m:sSup>
                    <m:d>
                      <m:dPr>
                        <m:ctrlPr>
                          <a:rPr lang="en-US" sz="12800" i="1">
                            <a:effectLst/>
                            <a:latin typeface="Cambria Math" panose="02040503050406030204" pitchFamily="18" charset="0"/>
                          </a:rPr>
                        </m:ctrlPr>
                      </m:dPr>
                      <m:e>
                        <m:sSub>
                          <m:sSubPr>
                            <m:ctrlPr>
                              <a:rPr lang="en-US" sz="12800" i="1">
                                <a:effectLst/>
                                <a:latin typeface="Cambria Math" panose="02040503050406030204" pitchFamily="18" charset="0"/>
                              </a:rPr>
                            </m:ctrlPr>
                          </m:sSub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𝐵</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𝑜</m:t>
                            </m:r>
                          </m:sub>
                        </m:sSub>
                      </m:e>
                    </m:d>
                    <m:d>
                      <m:dPr>
                        <m:ctrlPr>
                          <a:rPr lang="en-US" sz="12800" i="1">
                            <a:effectLst/>
                            <a:latin typeface="Cambria Math" panose="02040503050406030204" pitchFamily="18" charset="0"/>
                          </a:rPr>
                        </m:ctrlPr>
                      </m:d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𝐶</m:t>
                        </m:r>
                        <m:r>
                          <a:rPr lang="en-US" sz="12800" i="1">
                            <a:effectLst/>
                            <a:latin typeface="Cambria Math" panose="02040503050406030204" pitchFamily="18" charset="0"/>
                            <a:ea typeface="Calibri" panose="020F0502020204030204" pitchFamily="34" charset="0"/>
                            <a:cs typeface="Times New Roman" panose="02020603050405020304" pitchFamily="18" charset="0"/>
                          </a:rPr>
                          <m:t>+1</m:t>
                        </m:r>
                      </m:e>
                    </m:d>
                  </m:oMath>
                </a14:m>
                <a:r>
                  <a:rPr lang="en-US" sz="12800" dirty="0">
                    <a:solidFill>
                      <a:schemeClr val="dk1"/>
                    </a:solidFill>
                    <a:latin typeface="Arial" panose="020B0604020202020204" pitchFamily="34" charset="0"/>
                    <a:ea typeface="Calibri"/>
                    <a:cs typeface="Arial" panose="020B0604020202020204" pitchFamily="34" charset="0"/>
                    <a:sym typeface="Calibri"/>
                  </a:rPr>
                  <a:t>,</a:t>
                </a:r>
              </a:p>
              <a:p>
                <a:pPr lvl="0" algn="just">
                  <a:buSzPct val="25000"/>
                </a:pPr>
                <a:r>
                  <a:rPr lang="en-US" sz="12800" dirty="0">
                    <a:solidFill>
                      <a:schemeClr val="dk1"/>
                    </a:solidFill>
                    <a:latin typeface="Arial" panose="020B0604020202020204" pitchFamily="34" charset="0"/>
                    <a:ea typeface="Calibri"/>
                    <a:cs typeface="Arial" panose="020B0604020202020204" pitchFamily="34" charset="0"/>
                    <a:sym typeface="Calibri"/>
                  </a:rPr>
                  <a:t>where c is the number of cells in that cluster.</a:t>
                </a:r>
              </a:p>
              <a:p>
                <a:pPr lvl="0" algn="just">
                  <a:buSzPct val="25000"/>
                </a:pPr>
                <a:r>
                  <a:rPr lang="en-US" sz="12800" dirty="0">
                    <a:solidFill>
                      <a:schemeClr val="dk1"/>
                    </a:solidFill>
                    <a:latin typeface="Arial" panose="020B0604020202020204" pitchFamily="34" charset="0"/>
                    <a:ea typeface="Calibri"/>
                    <a:cs typeface="Arial" panose="020B0604020202020204" pitchFamily="34" charset="0"/>
                    <a:sym typeface="Calibri"/>
                  </a:rPr>
                  <a:t>If this tension exceed the bond strength of the pinned site or a cluster, a rupture occurs. After a rupture occurs, new pinned sites and clusters are formed through the dispersion of energy and are given a specified bond strength. The new bond strength is determined through an adjustment equation:</a:t>
                </a: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algn="ctr">
                  <a:spcAft>
                    <a:spcPts val="800"/>
                  </a:spcAft>
                </a:pPr>
                <a14:m>
                  <m:oMath xmlns:m="http://schemas.openxmlformats.org/officeDocument/2006/math">
                    <m:r>
                      <a:rPr lang="en-US" sz="12800" i="1">
                        <a:latin typeface="Cambria Math" panose="02040503050406030204" pitchFamily="18" charset="0"/>
                        <a:ea typeface="Calibri" panose="020F0502020204030204" pitchFamily="34" charset="0"/>
                        <a:cs typeface="Times New Roman" panose="02020603050405020304" pitchFamily="18" charset="0"/>
                      </a:rPr>
                      <m:t>𝐵</m:t>
                    </m:r>
                    <m:sSub>
                      <m:sSubPr>
                        <m:ctrlPr>
                          <a:rPr lang="en-US" sz="12800" i="1">
                            <a:effectLst/>
                            <a:latin typeface="Cambria Math" panose="02040503050406030204" pitchFamily="18" charset="0"/>
                          </a:rPr>
                        </m:ctrlPr>
                      </m:sSubPr>
                      <m:e>
                        <m:r>
                          <a:rPr lang="en-US" sz="12800" b="0" i="1" smtClean="0">
                            <a:effectLst/>
                            <a:latin typeface="Cambria Math" panose="02040503050406030204" pitchFamily="18" charset="0"/>
                          </a:rPr>
                          <m:t>= </m:t>
                        </m:r>
                        <m:r>
                          <a:rPr lang="en-US" sz="12800" i="1">
                            <a:effectLst/>
                            <a:latin typeface="Cambria Math" panose="02040503050406030204" pitchFamily="18" charset="0"/>
                            <a:ea typeface="Calibri" panose="020F0502020204030204" pitchFamily="34" charset="0"/>
                            <a:cs typeface="Times New Roman" panose="02020603050405020304" pitchFamily="18" charset="0"/>
                          </a:rPr>
                          <m:t>𝐵</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𝑜</m:t>
                        </m:r>
                      </m:sub>
                    </m:sSub>
                    <m:r>
                      <a:rPr lang="en-US" sz="128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2800" i="1">
                            <a:effectLst/>
                            <a:latin typeface="Cambria Math" panose="02040503050406030204" pitchFamily="18" charset="0"/>
                          </a:rPr>
                        </m:ctrlPr>
                      </m:dPr>
                      <m:e>
                        <m:r>
                          <m:rPr>
                            <m:sty m:val="p"/>
                          </m:rPr>
                          <a:rPr lang="en-US" sz="12800">
                            <a:effectLst/>
                            <a:latin typeface="Cambria Math" panose="02040503050406030204" pitchFamily="18" charset="0"/>
                            <a:ea typeface="Calibri" panose="020F0502020204030204" pitchFamily="34" charset="0"/>
                            <a:cs typeface="Times New Roman" panose="02020603050405020304" pitchFamily="18" charset="0"/>
                          </a:rPr>
                          <m:t>T</m:t>
                        </m:r>
                        <m:r>
                          <a:rPr lang="en-US" sz="128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12800" i="1">
                                <a:effectLst/>
                                <a:latin typeface="Cambria Math" panose="02040503050406030204" pitchFamily="18" charset="0"/>
                              </a:rPr>
                            </m:ctrlPr>
                          </m:sSubPr>
                          <m:e>
                            <m:r>
                              <a:rPr lang="en-US" sz="12800" i="1">
                                <a:effectLst/>
                                <a:latin typeface="Cambria Math" panose="02040503050406030204" pitchFamily="18" charset="0"/>
                                <a:ea typeface="Calibri" panose="020F0502020204030204" pitchFamily="34" charset="0"/>
                                <a:cs typeface="Times New Roman" panose="02020603050405020304" pitchFamily="18" charset="0"/>
                              </a:rPr>
                              <m:t>𝐵</m:t>
                            </m:r>
                          </m:e>
                          <m:sub>
                            <m:r>
                              <a:rPr lang="en-US" sz="12800" i="1">
                                <a:effectLst/>
                                <a:latin typeface="Cambria Math" panose="02040503050406030204" pitchFamily="18" charset="0"/>
                                <a:ea typeface="Calibri" panose="020F0502020204030204" pitchFamily="34" charset="0"/>
                                <a:cs typeface="Times New Roman" panose="02020603050405020304" pitchFamily="18" charset="0"/>
                              </a:rPr>
                              <m:t>𝑜</m:t>
                            </m:r>
                          </m:sub>
                        </m:sSub>
                      </m:e>
                    </m:d>
                    <m:r>
                      <a:rPr lang="en-US" sz="1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800" i="1">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12800" dirty="0">
                    <a:effectLst/>
                    <a:latin typeface="Arial" panose="020B0604020202020204" pitchFamily="34" charset="0"/>
                    <a:ea typeface="Calibri" panose="020F0502020204030204" pitchFamily="34" charset="0"/>
                    <a:cs typeface="Arial" panose="020B0604020202020204" pitchFamily="34" charset="0"/>
                  </a:rPr>
                  <a:t>                                                          </a:t>
                </a: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r>
                  <a:rPr lang="en-US" sz="12800" dirty="0">
                    <a:solidFill>
                      <a:schemeClr val="dk1"/>
                    </a:solidFill>
                    <a:latin typeface="Arial" panose="020B0604020202020204" pitchFamily="34" charset="0"/>
                    <a:ea typeface="Calibri"/>
                    <a:cs typeface="Arial" panose="020B0604020202020204" pitchFamily="34" charset="0"/>
                    <a:sym typeface="Calibri"/>
                  </a:rPr>
                  <a:t>The second probability is the distribution of pinning sites and clusters across the spread bilayer. The higher probability of cluster formulation causes a higher probability of fractal rupture, while a higher pinning probability results in alternate rupture patterns. A higher density of pins in the overall bilayer will cause a floral rupture due to chains of circular rupture. Alternatively, a low density of pins will result in single circular rupture.</a:t>
                </a:r>
              </a:p>
              <a:p>
                <a:pPr lvl="0" algn="just">
                  <a:buSzPct val="25000"/>
                </a:pPr>
                <a:endParaRPr lang="en-US" sz="1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800" dirty="0">
                  <a:solidFill>
                    <a:schemeClr val="dk1"/>
                  </a:solidFill>
                  <a:latin typeface="Arial" panose="020B0604020202020204" pitchFamily="34" charset="0"/>
                  <a:ea typeface="Calibri"/>
                  <a:cs typeface="Arial" panose="020B0604020202020204" pitchFamily="34" charset="0"/>
                  <a:sym typeface="Calibri"/>
                </a:endParaRPr>
              </a:p>
              <a:p>
                <a:pPr algn="just">
                  <a:buSzPct val="25000"/>
                </a:pPr>
                <a:endParaRPr lang="en-US" sz="2800" dirty="0">
                  <a:solidFill>
                    <a:schemeClr val="dk1"/>
                  </a:solidFill>
                  <a:latin typeface="Arial" panose="020B0604020202020204" pitchFamily="34" charset="0"/>
                  <a:ea typeface="Calibri"/>
                  <a:cs typeface="Arial" panose="020B0604020202020204" pitchFamily="34" charset="0"/>
                  <a:sym typeface="Calibri"/>
                </a:endParaRPr>
              </a:p>
              <a:p>
                <a:pPr lvl="0" algn="just">
                  <a:buSzPct val="25000"/>
                </a:pPr>
                <a:endParaRPr lang="en-US" sz="2800" dirty="0">
                  <a:solidFill>
                    <a:schemeClr val="dk1"/>
                  </a:solidFill>
                  <a:latin typeface="Arial" panose="020B0604020202020204" pitchFamily="34" charset="0"/>
                  <a:ea typeface="Calibri"/>
                  <a:cs typeface="Arial" panose="020B0604020202020204" pitchFamily="34" charset="0"/>
                  <a:sym typeface="Calibri"/>
                </a:endParaRPr>
              </a:p>
            </p:txBody>
          </p:sp>
        </mc:Choice>
        <mc:Fallback xmlns="">
          <p:sp>
            <p:nvSpPr>
              <p:cNvPr id="126" name="Shape 103">
                <a:extLst>
                  <a:ext uri="{FF2B5EF4-FFF2-40B4-BE49-F238E27FC236}">
                    <a16:creationId xmlns:a16="http://schemas.microsoft.com/office/drawing/2014/main" id="{7DCA4314-2618-ED42-BECD-FC3FF9227B20}"/>
                  </a:ext>
                </a:extLst>
              </p:cNvPr>
              <p:cNvSpPr>
                <a:spLocks noRot="1" noChangeAspect="1" noMove="1" noResize="1" noEditPoints="1" noAdjustHandles="1" noChangeArrowheads="1" noChangeShapeType="1" noTextEdit="1"/>
              </p:cNvSpPr>
              <p:nvPr/>
            </p:nvSpPr>
            <p:spPr>
              <a:xfrm>
                <a:off x="14329544" y="6947402"/>
                <a:ext cx="11208269" cy="13162028"/>
              </a:xfrm>
              <a:prstGeom prst="rect">
                <a:avLst/>
              </a:prstGeom>
              <a:blipFill>
                <a:blip r:embed="rId15"/>
                <a:stretch>
                  <a:fillRect l="-2152" t="-1350" r="-2039"/>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99A2897F-5571-E241-9C38-4361A96173FC}"/>
              </a:ext>
            </a:extLst>
          </p:cNvPr>
          <p:cNvSpPr/>
          <p:nvPr/>
        </p:nvSpPr>
        <p:spPr>
          <a:xfrm>
            <a:off x="998749" y="6674147"/>
            <a:ext cx="11593856" cy="6863417"/>
          </a:xfrm>
          <a:prstGeom prst="rect">
            <a:avLst/>
          </a:prstGeom>
        </p:spPr>
        <p:txBody>
          <a:bodyPr wrap="square">
            <a:spAutoFit/>
          </a:bodyPr>
          <a:lstStyle/>
          <a:p>
            <a:r>
              <a:rPr lang="en-US" sz="3200" dirty="0">
                <a:latin typeface="Arial" panose="020B0604020202020204" pitchFamily="34" charset="0"/>
                <a:cs typeface="Arial" panose="020B0604020202020204" pitchFamily="34" charset="0"/>
              </a:rPr>
              <a:t>Lipids are the fundamental structural component of biological cell membranes. Under tensile stress, these membranes form transient ruptures. Unchecked membrane ruptures are implicated in serious ailments such as muscular dystrophy, CTE, and vibration white finger. Understanding and controlling rupture formation has important implications in, e.g., gene therapy and drug delivery.</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In model double bi-layer lipid membranes spreading on a solid surface, several rupture morphologies have been observed, including floral and fractal patterns [1]. Unfortunately, the underlying mechanics are too small to observe experimentally.</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96337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C6587A-6687-564A-B17E-F81A29750AC9}"/>
              </a:ext>
            </a:extLst>
          </p:cNvPr>
          <p:cNvPicPr>
            <a:picLocks noChangeAspect="1"/>
          </p:cNvPicPr>
          <p:nvPr/>
        </p:nvPicPr>
        <p:blipFill rotWithShape="1">
          <a:blip r:embed="rId2"/>
          <a:srcRect t="25450" b="-506"/>
          <a:stretch/>
        </p:blipFill>
        <p:spPr>
          <a:xfrm>
            <a:off x="5559285" y="7923710"/>
            <a:ext cx="10573344" cy="15164251"/>
          </a:xfrm>
          <a:prstGeom prst="rect">
            <a:avLst/>
          </a:prstGeom>
        </p:spPr>
      </p:pic>
      <p:grpSp>
        <p:nvGrpSpPr>
          <p:cNvPr id="23" name="Group 22">
            <a:extLst>
              <a:ext uri="{FF2B5EF4-FFF2-40B4-BE49-F238E27FC236}">
                <a16:creationId xmlns:a16="http://schemas.microsoft.com/office/drawing/2014/main" id="{CA02B65D-432D-0646-BB83-D4DEFB80B43C}"/>
              </a:ext>
            </a:extLst>
          </p:cNvPr>
          <p:cNvGrpSpPr/>
          <p:nvPr/>
        </p:nvGrpSpPr>
        <p:grpSpPr>
          <a:xfrm>
            <a:off x="16937831" y="7536837"/>
            <a:ext cx="10381834" cy="15551123"/>
            <a:chOff x="21129298" y="17385064"/>
            <a:chExt cx="4519809" cy="6786303"/>
          </a:xfrm>
        </p:grpSpPr>
        <p:pic>
          <p:nvPicPr>
            <p:cNvPr id="6" name="Picture 5">
              <a:extLst>
                <a:ext uri="{FF2B5EF4-FFF2-40B4-BE49-F238E27FC236}">
                  <a16:creationId xmlns:a16="http://schemas.microsoft.com/office/drawing/2014/main" id="{40B500D3-C3A7-7745-9EEA-2384174D3F8A}"/>
                </a:ext>
              </a:extLst>
            </p:cNvPr>
            <p:cNvPicPr>
              <a:picLocks noChangeAspect="1"/>
            </p:cNvPicPr>
            <p:nvPr/>
          </p:nvPicPr>
          <p:blipFill rotWithShape="1">
            <a:blip r:embed="rId3"/>
            <a:srcRect t="-2956" b="50000"/>
            <a:stretch/>
          </p:blipFill>
          <p:spPr>
            <a:xfrm>
              <a:off x="21129299" y="17385064"/>
              <a:ext cx="2309405" cy="4566044"/>
            </a:xfrm>
            <a:prstGeom prst="rect">
              <a:avLst/>
            </a:prstGeom>
          </p:spPr>
        </p:pic>
        <p:grpSp>
          <p:nvGrpSpPr>
            <p:cNvPr id="12" name="Group 11">
              <a:extLst>
                <a:ext uri="{FF2B5EF4-FFF2-40B4-BE49-F238E27FC236}">
                  <a16:creationId xmlns:a16="http://schemas.microsoft.com/office/drawing/2014/main" id="{D9F971E3-81CE-ED46-88BF-006E4B6B2A4F}"/>
                </a:ext>
              </a:extLst>
            </p:cNvPr>
            <p:cNvGrpSpPr/>
            <p:nvPr/>
          </p:nvGrpSpPr>
          <p:grpSpPr>
            <a:xfrm>
              <a:off x="23341093" y="17646651"/>
              <a:ext cx="2308014" cy="6524716"/>
              <a:chOff x="35851188" y="14174303"/>
              <a:chExt cx="2308014" cy="6524716"/>
            </a:xfrm>
          </p:grpSpPr>
          <p:pic>
            <p:nvPicPr>
              <p:cNvPr id="13" name="Picture 12">
                <a:extLst>
                  <a:ext uri="{FF2B5EF4-FFF2-40B4-BE49-F238E27FC236}">
                    <a16:creationId xmlns:a16="http://schemas.microsoft.com/office/drawing/2014/main" id="{B8774AE6-71C1-5041-A845-935804A8B20C}"/>
                  </a:ext>
                </a:extLst>
              </p:cNvPr>
              <p:cNvPicPr>
                <a:picLocks noChangeAspect="1"/>
              </p:cNvPicPr>
              <p:nvPr/>
            </p:nvPicPr>
            <p:blipFill>
              <a:blip r:embed="rId4"/>
              <a:stretch>
                <a:fillRect/>
              </a:stretch>
            </p:blipFill>
            <p:spPr>
              <a:xfrm>
                <a:off x="35895576" y="14174303"/>
                <a:ext cx="2251070" cy="2152363"/>
              </a:xfrm>
              <a:prstGeom prst="rect">
                <a:avLst/>
              </a:prstGeom>
            </p:spPr>
          </p:pic>
          <p:pic>
            <p:nvPicPr>
              <p:cNvPr id="14" name="Picture 13">
                <a:extLst>
                  <a:ext uri="{FF2B5EF4-FFF2-40B4-BE49-F238E27FC236}">
                    <a16:creationId xmlns:a16="http://schemas.microsoft.com/office/drawing/2014/main" id="{5532CDC4-A23A-CC41-AAD9-0DDF61693E18}"/>
                  </a:ext>
                </a:extLst>
              </p:cNvPr>
              <p:cNvPicPr>
                <a:picLocks noChangeAspect="1"/>
              </p:cNvPicPr>
              <p:nvPr/>
            </p:nvPicPr>
            <p:blipFill>
              <a:blip r:embed="rId5"/>
              <a:stretch>
                <a:fillRect/>
              </a:stretch>
            </p:blipFill>
            <p:spPr>
              <a:xfrm>
                <a:off x="35948799" y="16304368"/>
                <a:ext cx="2210403" cy="2279562"/>
              </a:xfrm>
              <a:prstGeom prst="rect">
                <a:avLst/>
              </a:prstGeom>
            </p:spPr>
          </p:pic>
          <p:pic>
            <p:nvPicPr>
              <p:cNvPr id="15" name="Picture 14">
                <a:extLst>
                  <a:ext uri="{FF2B5EF4-FFF2-40B4-BE49-F238E27FC236}">
                    <a16:creationId xmlns:a16="http://schemas.microsoft.com/office/drawing/2014/main" id="{5D5ABE16-0357-3049-8582-35880260B894}"/>
                  </a:ext>
                </a:extLst>
              </p:cNvPr>
              <p:cNvPicPr>
                <a:picLocks noChangeAspect="1"/>
              </p:cNvPicPr>
              <p:nvPr/>
            </p:nvPicPr>
            <p:blipFill>
              <a:blip r:embed="rId6"/>
              <a:stretch>
                <a:fillRect/>
              </a:stretch>
            </p:blipFill>
            <p:spPr>
              <a:xfrm>
                <a:off x="35851188" y="18546656"/>
                <a:ext cx="2308014" cy="2152363"/>
              </a:xfrm>
              <a:prstGeom prst="rect">
                <a:avLst/>
              </a:prstGeom>
            </p:spPr>
          </p:pic>
        </p:grpSp>
        <p:pic>
          <p:nvPicPr>
            <p:cNvPr id="20" name="Picture 19">
              <a:extLst>
                <a:ext uri="{FF2B5EF4-FFF2-40B4-BE49-F238E27FC236}">
                  <a16:creationId xmlns:a16="http://schemas.microsoft.com/office/drawing/2014/main" id="{B84E4EA7-C9F9-9F4F-A143-83765C4E5BF3}"/>
                </a:ext>
              </a:extLst>
            </p:cNvPr>
            <p:cNvPicPr>
              <a:picLocks noChangeAspect="1"/>
            </p:cNvPicPr>
            <p:nvPr/>
          </p:nvPicPr>
          <p:blipFill rotWithShape="1">
            <a:blip r:embed="rId3"/>
            <a:srcRect t="74646"/>
            <a:stretch/>
          </p:blipFill>
          <p:spPr>
            <a:xfrm>
              <a:off x="21129298" y="21920147"/>
              <a:ext cx="2378199" cy="2251220"/>
            </a:xfrm>
            <a:prstGeom prst="rect">
              <a:avLst/>
            </a:prstGeom>
          </p:spPr>
        </p:pic>
      </p:grpSp>
      <p:grpSp>
        <p:nvGrpSpPr>
          <p:cNvPr id="25" name="Group 24">
            <a:extLst>
              <a:ext uri="{FF2B5EF4-FFF2-40B4-BE49-F238E27FC236}">
                <a16:creationId xmlns:a16="http://schemas.microsoft.com/office/drawing/2014/main" id="{EB2E85E9-01BB-6B4E-B8B5-CB7CC3C0C372}"/>
              </a:ext>
            </a:extLst>
          </p:cNvPr>
          <p:cNvGrpSpPr/>
          <p:nvPr/>
        </p:nvGrpSpPr>
        <p:grpSpPr>
          <a:xfrm>
            <a:off x="28039029" y="8025418"/>
            <a:ext cx="10104518" cy="14927467"/>
            <a:chOff x="37655764" y="8278210"/>
            <a:chExt cx="4638648" cy="6676037"/>
          </a:xfrm>
        </p:grpSpPr>
        <p:pic>
          <p:nvPicPr>
            <p:cNvPr id="4" name="Picture 3">
              <a:extLst>
                <a:ext uri="{FF2B5EF4-FFF2-40B4-BE49-F238E27FC236}">
                  <a16:creationId xmlns:a16="http://schemas.microsoft.com/office/drawing/2014/main" id="{F8F0DCB2-106F-4C42-97B6-C349ACAE5647}"/>
                </a:ext>
              </a:extLst>
            </p:cNvPr>
            <p:cNvPicPr>
              <a:picLocks noChangeAspect="1"/>
            </p:cNvPicPr>
            <p:nvPr/>
          </p:nvPicPr>
          <p:blipFill>
            <a:blip r:embed="rId7"/>
            <a:stretch>
              <a:fillRect/>
            </a:stretch>
          </p:blipFill>
          <p:spPr>
            <a:xfrm>
              <a:off x="37669003" y="12718447"/>
              <a:ext cx="2339533" cy="2231361"/>
            </a:xfrm>
            <a:prstGeom prst="rect">
              <a:avLst/>
            </a:prstGeom>
          </p:spPr>
        </p:pic>
        <p:pic>
          <p:nvPicPr>
            <p:cNvPr id="17" name="Picture 16">
              <a:extLst>
                <a:ext uri="{FF2B5EF4-FFF2-40B4-BE49-F238E27FC236}">
                  <a16:creationId xmlns:a16="http://schemas.microsoft.com/office/drawing/2014/main" id="{02098CB7-100D-8441-8EFF-5EEB476620D1}"/>
                </a:ext>
              </a:extLst>
            </p:cNvPr>
            <p:cNvPicPr>
              <a:picLocks noChangeAspect="1"/>
            </p:cNvPicPr>
            <p:nvPr/>
          </p:nvPicPr>
          <p:blipFill rotWithShape="1">
            <a:blip r:embed="rId8"/>
            <a:srcRect r="11620"/>
            <a:stretch/>
          </p:blipFill>
          <p:spPr>
            <a:xfrm>
              <a:off x="39867068" y="8282304"/>
              <a:ext cx="2419559" cy="2356569"/>
            </a:xfrm>
            <a:prstGeom prst="rect">
              <a:avLst/>
            </a:prstGeom>
          </p:spPr>
        </p:pic>
        <p:pic>
          <p:nvPicPr>
            <p:cNvPr id="18" name="Picture 17">
              <a:extLst>
                <a:ext uri="{FF2B5EF4-FFF2-40B4-BE49-F238E27FC236}">
                  <a16:creationId xmlns:a16="http://schemas.microsoft.com/office/drawing/2014/main" id="{01150B9F-216F-2043-9BFE-4D48B6CBB36C}"/>
                </a:ext>
              </a:extLst>
            </p:cNvPr>
            <p:cNvPicPr>
              <a:picLocks noChangeAspect="1"/>
            </p:cNvPicPr>
            <p:nvPr/>
          </p:nvPicPr>
          <p:blipFill>
            <a:blip r:embed="rId9"/>
            <a:stretch>
              <a:fillRect/>
            </a:stretch>
          </p:blipFill>
          <p:spPr>
            <a:xfrm>
              <a:off x="39874511" y="10481061"/>
              <a:ext cx="2419901" cy="2309745"/>
            </a:xfrm>
            <a:prstGeom prst="rect">
              <a:avLst/>
            </a:prstGeom>
          </p:spPr>
        </p:pic>
        <p:pic>
          <p:nvPicPr>
            <p:cNvPr id="19" name="Picture 18">
              <a:extLst>
                <a:ext uri="{FF2B5EF4-FFF2-40B4-BE49-F238E27FC236}">
                  <a16:creationId xmlns:a16="http://schemas.microsoft.com/office/drawing/2014/main" id="{5CD0314A-05B5-D14E-9FF6-51C2CB5E0608}"/>
                </a:ext>
              </a:extLst>
            </p:cNvPr>
            <p:cNvPicPr>
              <a:picLocks noChangeAspect="1"/>
            </p:cNvPicPr>
            <p:nvPr/>
          </p:nvPicPr>
          <p:blipFill>
            <a:blip r:embed="rId10"/>
            <a:stretch>
              <a:fillRect/>
            </a:stretch>
          </p:blipFill>
          <p:spPr>
            <a:xfrm>
              <a:off x="39874511" y="12643860"/>
              <a:ext cx="2419901" cy="2310387"/>
            </a:xfrm>
            <a:prstGeom prst="rect">
              <a:avLst/>
            </a:prstGeom>
          </p:spPr>
        </p:pic>
        <p:pic>
          <p:nvPicPr>
            <p:cNvPr id="21" name="Picture 20">
              <a:extLst>
                <a:ext uri="{FF2B5EF4-FFF2-40B4-BE49-F238E27FC236}">
                  <a16:creationId xmlns:a16="http://schemas.microsoft.com/office/drawing/2014/main" id="{C3169C4B-EA17-3E41-86DE-D83380CF949B}"/>
                </a:ext>
              </a:extLst>
            </p:cNvPr>
            <p:cNvPicPr>
              <a:picLocks noChangeAspect="1"/>
            </p:cNvPicPr>
            <p:nvPr/>
          </p:nvPicPr>
          <p:blipFill>
            <a:blip r:embed="rId11"/>
            <a:stretch>
              <a:fillRect/>
            </a:stretch>
          </p:blipFill>
          <p:spPr>
            <a:xfrm>
              <a:off x="37655764" y="8278210"/>
              <a:ext cx="2203519" cy="2187095"/>
            </a:xfrm>
            <a:prstGeom prst="rect">
              <a:avLst/>
            </a:prstGeom>
          </p:spPr>
        </p:pic>
        <p:pic>
          <p:nvPicPr>
            <p:cNvPr id="22" name="Picture 21">
              <a:extLst>
                <a:ext uri="{FF2B5EF4-FFF2-40B4-BE49-F238E27FC236}">
                  <a16:creationId xmlns:a16="http://schemas.microsoft.com/office/drawing/2014/main" id="{446CA8D9-C6AF-4743-83EE-5439C00396C3}"/>
                </a:ext>
              </a:extLst>
            </p:cNvPr>
            <p:cNvPicPr>
              <a:picLocks noChangeAspect="1"/>
            </p:cNvPicPr>
            <p:nvPr/>
          </p:nvPicPr>
          <p:blipFill>
            <a:blip r:embed="rId12"/>
            <a:stretch>
              <a:fillRect/>
            </a:stretch>
          </p:blipFill>
          <p:spPr>
            <a:xfrm>
              <a:off x="37655764" y="10463614"/>
              <a:ext cx="2303278" cy="2310387"/>
            </a:xfrm>
            <a:prstGeom prst="rect">
              <a:avLst/>
            </a:prstGeom>
          </p:spPr>
        </p:pic>
      </p:grpSp>
    </p:spTree>
    <p:extLst>
      <p:ext uri="{BB962C8B-B14F-4D97-AF65-F5344CB8AC3E}">
        <p14:creationId xmlns:p14="http://schemas.microsoft.com/office/powerpoint/2010/main" val="265450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C7C6D5-9167-D34D-8BBC-B72D9680A635}"/>
              </a:ext>
            </a:extLst>
          </p:cNvPr>
          <p:cNvSpPr txBox="1"/>
          <p:nvPr/>
        </p:nvSpPr>
        <p:spPr>
          <a:xfrm>
            <a:off x="4898572" y="4212771"/>
            <a:ext cx="18157372" cy="12095619"/>
          </a:xfrm>
          <a:prstGeom prst="rect">
            <a:avLst/>
          </a:prstGeom>
          <a:noFill/>
        </p:spPr>
        <p:txBody>
          <a:bodyPr wrap="square" rtlCol="0">
            <a:spAutoFit/>
          </a:bodyPr>
          <a:lstStyle/>
          <a:p>
            <a:pPr marL="1371600" indent="-1371600">
              <a:buFont typeface="+mj-lt"/>
              <a:buAutoNum type="arabicPeriod"/>
            </a:pPr>
            <a:r>
              <a:rPr lang="en-US" sz="6000" dirty="0">
                <a:latin typeface="Arial" panose="020B0604020202020204" pitchFamily="34" charset="0"/>
                <a:cs typeface="Arial" panose="020B0604020202020204" pitchFamily="34" charset="0"/>
              </a:rPr>
              <a:t>Create initial state of circular lipid CA cells</a:t>
            </a:r>
          </a:p>
          <a:p>
            <a:pPr marL="1371600" indent="-1371600">
              <a:buFont typeface="+mj-lt"/>
              <a:buAutoNum type="arabicPeriod"/>
            </a:pPr>
            <a:r>
              <a:rPr lang="en-US" sz="6000" dirty="0">
                <a:latin typeface="Arial" panose="020B0604020202020204" pitchFamily="34" charset="0"/>
                <a:cs typeface="Arial" panose="020B0604020202020204" pitchFamily="34" charset="0"/>
              </a:rPr>
              <a:t>Expand lipid by one cell radially</a:t>
            </a:r>
          </a:p>
          <a:p>
            <a:pPr marL="1371600" indent="-1371600">
              <a:buFont typeface="+mj-lt"/>
              <a:buAutoNum type="arabicPeriod"/>
            </a:pPr>
            <a:r>
              <a:rPr lang="en-US" sz="6000" dirty="0">
                <a:latin typeface="Arial" panose="020B0604020202020204" pitchFamily="34" charset="0"/>
                <a:cs typeface="Arial" panose="020B0604020202020204" pitchFamily="34" charset="0"/>
              </a:rPr>
              <a:t>Determine whether cell becomes a regular pin or cluster pin site based on user-defined probabilities </a:t>
            </a:r>
            <a:r>
              <a:rPr lang="en-US" sz="6000" i="1" dirty="0" err="1">
                <a:latin typeface="Arial" panose="020B0604020202020204" pitchFamily="34" charset="0"/>
                <a:cs typeface="Arial" panose="020B0604020202020204" pitchFamily="34" charset="0"/>
              </a:rPr>
              <a:t>P</a:t>
            </a:r>
            <a:r>
              <a:rPr lang="en-US" sz="6000" i="1" baseline="-25000" dirty="0" err="1">
                <a:latin typeface="Arial" panose="020B0604020202020204" pitchFamily="34" charset="0"/>
                <a:cs typeface="Arial" panose="020B0604020202020204" pitchFamily="34" charset="0"/>
              </a:rPr>
              <a:t>n</a:t>
            </a:r>
            <a:r>
              <a:rPr lang="en-US" sz="6000" dirty="0">
                <a:latin typeface="Arial" panose="020B0604020202020204" pitchFamily="34" charset="0"/>
                <a:cs typeface="Arial" panose="020B0604020202020204" pitchFamily="34" charset="0"/>
              </a:rPr>
              <a:t> and </a:t>
            </a:r>
            <a:r>
              <a:rPr lang="en-US" sz="6000" i="1" dirty="0">
                <a:latin typeface="Arial" panose="020B0604020202020204" pitchFamily="34" charset="0"/>
                <a:cs typeface="Arial" panose="020B0604020202020204" pitchFamily="34" charset="0"/>
              </a:rPr>
              <a:t>T</a:t>
            </a:r>
            <a:r>
              <a:rPr lang="en-US" sz="6000" dirty="0">
                <a:latin typeface="Arial" panose="020B0604020202020204" pitchFamily="34" charset="0"/>
                <a:cs typeface="Arial" panose="020B0604020202020204" pitchFamily="34" charset="0"/>
              </a:rPr>
              <a:t>, respectively</a:t>
            </a:r>
          </a:p>
          <a:p>
            <a:pPr marL="1371600" indent="-1371600">
              <a:buFont typeface="+mj-lt"/>
              <a:buAutoNum type="arabicPeriod"/>
            </a:pPr>
            <a:r>
              <a:rPr lang="en-US" sz="6000" dirty="0">
                <a:latin typeface="Arial" panose="020B0604020202020204" pitchFamily="34" charset="0"/>
                <a:cs typeface="Arial" panose="020B0604020202020204" pitchFamily="34" charset="0"/>
              </a:rPr>
              <a:t>Compute tension in pinned cells</a:t>
            </a:r>
          </a:p>
          <a:p>
            <a:pPr marL="1371600" indent="-1371600">
              <a:buFont typeface="+mj-lt"/>
              <a:buAutoNum type="arabicPeriod"/>
            </a:pPr>
            <a:r>
              <a:rPr lang="en-US" sz="6000" dirty="0">
                <a:latin typeface="Arial" panose="020B0604020202020204" pitchFamily="34" charset="0"/>
                <a:cs typeface="Arial" panose="020B0604020202020204" pitchFamily="34" charset="0"/>
              </a:rPr>
              <a:t>Invasion percolation routine to determine cluster growth throughout lipid</a:t>
            </a:r>
          </a:p>
          <a:p>
            <a:pPr marL="1371600" indent="-1371600">
              <a:buFont typeface="+mj-lt"/>
              <a:buAutoNum type="arabicPeriod"/>
            </a:pPr>
            <a:r>
              <a:rPr lang="en-US" sz="6000" dirty="0" err="1">
                <a:latin typeface="Arial" panose="020B0604020202020204" pitchFamily="34" charset="0"/>
                <a:cs typeface="Arial" panose="020B0604020202020204" pitchFamily="34" charset="0"/>
              </a:rPr>
              <a:t>Recompute</a:t>
            </a:r>
            <a:r>
              <a:rPr lang="en-US" sz="6000" dirty="0">
                <a:latin typeface="Arial" panose="020B0604020202020204" pitchFamily="34" charset="0"/>
                <a:cs typeface="Arial" panose="020B0604020202020204" pitchFamily="34" charset="0"/>
              </a:rPr>
              <a:t> tensions in pinned cells</a:t>
            </a:r>
          </a:p>
          <a:p>
            <a:pPr marL="1371600" indent="-1371600">
              <a:buFont typeface="+mj-lt"/>
              <a:buAutoNum type="arabicPeriod"/>
            </a:pPr>
            <a:r>
              <a:rPr lang="en-US" sz="6000" dirty="0">
                <a:latin typeface="Arial" panose="020B0604020202020204" pitchFamily="34" charset="0"/>
                <a:cs typeface="Arial" panose="020B0604020202020204" pitchFamily="34" charset="0"/>
              </a:rPr>
              <a:t>If tensions are greater than a critical value </a:t>
            </a:r>
            <a:r>
              <a:rPr lang="en-US" sz="6000" i="1" dirty="0">
                <a:latin typeface="Arial" panose="020B0604020202020204" pitchFamily="34" charset="0"/>
                <a:cs typeface="Arial" panose="020B0604020202020204" pitchFamily="34" charset="0"/>
              </a:rPr>
              <a:t>B</a:t>
            </a:r>
            <a:r>
              <a:rPr lang="en-US" sz="6000" dirty="0">
                <a:latin typeface="Arial" panose="020B0604020202020204" pitchFamily="34" charset="0"/>
                <a:cs typeface="Arial" panose="020B0604020202020204" pitchFamily="34" charset="0"/>
              </a:rPr>
              <a:t>, cells “fracture” and release energy as dictated by whether they are a regular or cluster pin</a:t>
            </a:r>
          </a:p>
          <a:p>
            <a:pPr marL="1371600" indent="-1371600">
              <a:buFont typeface="+mj-lt"/>
              <a:buAutoNum type="arabicPeriod"/>
            </a:pPr>
            <a:r>
              <a:rPr lang="en-US" sz="6000" dirty="0">
                <a:latin typeface="Arial" panose="020B0604020202020204" pitchFamily="34" charset="0"/>
                <a:cs typeface="Arial" panose="020B0604020202020204" pitchFamily="34" charset="0"/>
              </a:rPr>
              <a:t>Loop back to 2 and repeat for </a:t>
            </a:r>
            <a:r>
              <a:rPr lang="en-US" sz="6000" i="1" dirty="0">
                <a:latin typeface="Arial" panose="020B0604020202020204" pitchFamily="34" charset="0"/>
                <a:cs typeface="Arial" panose="020B0604020202020204" pitchFamily="34" charset="0"/>
              </a:rPr>
              <a:t>N</a:t>
            </a:r>
            <a:r>
              <a:rPr lang="en-US" sz="6000" dirty="0">
                <a:latin typeface="Arial" panose="020B0604020202020204" pitchFamily="34" charset="0"/>
                <a:cs typeface="Arial" panose="020B0604020202020204" pitchFamily="34" charset="0"/>
              </a:rPr>
              <a:t> generations</a:t>
            </a:r>
          </a:p>
        </p:txBody>
      </p:sp>
    </p:spTree>
    <p:extLst>
      <p:ext uri="{BB962C8B-B14F-4D97-AF65-F5344CB8AC3E}">
        <p14:creationId xmlns:p14="http://schemas.microsoft.com/office/powerpoint/2010/main" val="513862166"/>
      </p:ext>
    </p:extLst>
  </p:cSld>
  <p:clrMapOvr>
    <a:masterClrMapping/>
  </p:clrMapOvr>
</p:sld>
</file>

<file path=ppt/theme/theme1.xml><?xml version="1.0" encoding="utf-8"?>
<a:theme xmlns:a="http://schemas.openxmlformats.org/drawingml/2006/main" name="Research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ResearchTheme" id="{AED472ED-E401-4A8B-AA58-C03188FA7EE8}" vid="{296752EF-463A-48FE-9D5B-678B22EEF8EB}"/>
    </a:ext>
  </a:ext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ResearchTheme</Template>
  <TotalTime>30939</TotalTime>
  <Words>730</Words>
  <Application>Microsoft Office PowerPoint</Application>
  <PresentationFormat>Custom</PresentationFormat>
  <Paragraphs>81</Paragraphs>
  <Slides>3</Slides>
  <Notes>1</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vt:i4>
      </vt:variant>
    </vt:vector>
  </HeadingPairs>
  <TitlesOfParts>
    <vt:vector size="14" baseType="lpstr">
      <vt:lpstr>Arial</vt:lpstr>
      <vt:lpstr>Calibri</vt:lpstr>
      <vt:lpstr>Calibri Light</vt:lpstr>
      <vt:lpstr>Cambria Math</vt:lpstr>
      <vt:lpstr>Times New Roman</vt:lpstr>
      <vt:lpstr>Trebuchet MS</vt:lpstr>
      <vt:lpstr>ResearchTheme</vt:lpstr>
      <vt:lpstr>1_Classic 3 Columns</vt:lpstr>
      <vt:lpstr>Classic - Wide Center</vt:lpstr>
      <vt:lpstr>Office Theme</vt:lpstr>
      <vt:lpstr>Image</vt:lpstr>
      <vt:lpstr>Simulation of Lipid Membrane Rupture via Cellular Automation Abhay Gupta1, Irep Gözen2, and Michael Taylor1      1Department of Mechanical Engineering, Santa Clara University. 2Centre of Molecular Medicine Norway, University of Oslo.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Hydrodynamic Capture of Particles by Micro-swimmers under Hele-Shaw Flows Grant Mishler1, Alan Cheng Hou Tsang2, and On Shun Pak1      1Department of Mechanical Engineering, Santa Clara University. 2Department of Bioengineering, Stanford University.</dc:title>
  <dc:creator>Grant Mishler</dc:creator>
  <cp:lastModifiedBy>Abhay Gupta</cp:lastModifiedBy>
  <cp:revision>239</cp:revision>
  <cp:lastPrinted>2017-02-07T03:16:40Z</cp:lastPrinted>
  <dcterms:modified xsi:type="dcterms:W3CDTF">2018-01-23T16:29:31Z</dcterms:modified>
</cp:coreProperties>
</file>